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9" r:id="rId2"/>
    <p:sldId id="324" r:id="rId3"/>
    <p:sldId id="306" r:id="rId4"/>
    <p:sldId id="326" r:id="rId5"/>
    <p:sldId id="452" r:id="rId6"/>
    <p:sldId id="454" r:id="rId7"/>
    <p:sldId id="453" r:id="rId8"/>
    <p:sldId id="631" r:id="rId9"/>
    <p:sldId id="455" r:id="rId10"/>
    <p:sldId id="492" r:id="rId11"/>
    <p:sldId id="578" r:id="rId12"/>
    <p:sldId id="494" r:id="rId13"/>
    <p:sldId id="517" r:id="rId14"/>
    <p:sldId id="519" r:id="rId15"/>
    <p:sldId id="565" r:id="rId16"/>
    <p:sldId id="630" r:id="rId17"/>
    <p:sldId id="514" r:id="rId18"/>
    <p:sldId id="515" r:id="rId19"/>
    <p:sldId id="615" r:id="rId20"/>
    <p:sldId id="633" r:id="rId21"/>
    <p:sldId id="613" r:id="rId22"/>
    <p:sldId id="636" r:id="rId23"/>
    <p:sldId id="474" r:id="rId24"/>
    <p:sldId id="329" r:id="rId25"/>
    <p:sldId id="583" r:id="rId26"/>
    <p:sldId id="476" r:id="rId27"/>
    <p:sldId id="5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5">
          <p15:clr>
            <a:srgbClr val="A4A3A4"/>
          </p15:clr>
        </p15:guide>
        <p15:guide id="2" pos="378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nkhtur Gileg" initials="MG" lastIdx="3" clrIdx="0"/>
  <p:cmAuthor id="2" name="Mungunkhuyag Altantsooj" initials="MA" lastIdx="45" clrIdx="1"/>
  <p:cmAuthor id="3" name="Engineer" initials="E" lastIdx="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32D"/>
    <a:srgbClr val="FFFFFF"/>
    <a:srgbClr val="ED7D31"/>
    <a:srgbClr val="DF453C"/>
    <a:srgbClr val="E14A41"/>
    <a:srgbClr val="FFC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52CC36-F939-4D4C-85BD-2039395078CB}" v="1" dt="2024-01-09T04:10:18.2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1" autoAdjust="0"/>
    <p:restoredTop sz="82064" autoAdjust="0"/>
  </p:normalViewPr>
  <p:slideViewPr>
    <p:cSldViewPr snapToGrid="0">
      <p:cViewPr varScale="1">
        <p:scale>
          <a:sx n="109" d="100"/>
          <a:sy n="109" d="100"/>
        </p:scale>
        <p:origin x="660" y="96"/>
      </p:cViewPr>
      <p:guideLst>
        <p:guide orient="horz" pos="2105"/>
        <p:guide pos="378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khselenge Majigsuren" userId="S::enkhselenge@mobicom.mn::b947015f-bb29-4db8-8e03-fb07d5392bff" providerId="AD" clId="Web-{6952CC36-F939-4D4C-85BD-2039395078CB}"/>
    <pc:docChg chg="modSld">
      <pc:chgData name="Enkhselenge Majigsuren" userId="S::enkhselenge@mobicom.mn::b947015f-bb29-4db8-8e03-fb07d5392bff" providerId="AD" clId="Web-{6952CC36-F939-4D4C-85BD-2039395078CB}" dt="2024-01-09T04:10:18.266" v="0" actId="1076"/>
      <pc:docMkLst>
        <pc:docMk/>
      </pc:docMkLst>
      <pc:sldChg chg="modSp">
        <pc:chgData name="Enkhselenge Majigsuren" userId="S::enkhselenge@mobicom.mn::b947015f-bb29-4db8-8e03-fb07d5392bff" providerId="AD" clId="Web-{6952CC36-F939-4D4C-85BD-2039395078CB}" dt="2024-01-09T04:10:18.266" v="0" actId="1076"/>
        <pc:sldMkLst>
          <pc:docMk/>
          <pc:sldMk cId="0" sldId="492"/>
        </pc:sldMkLst>
        <pc:picChg chg="mod">
          <ac:chgData name="Enkhselenge Majigsuren" userId="S::enkhselenge@mobicom.mn::b947015f-bb29-4db8-8e03-fb07d5392bff" providerId="AD" clId="Web-{6952CC36-F939-4D4C-85BD-2039395078CB}" dt="2024-01-09T04:10:18.266" v="0" actId="1076"/>
          <ac:picMkLst>
            <pc:docMk/>
            <pc:sldMk cId="0" sldId="492"/>
            <ac:picMk id="4" creationId="{00000000-0000-0000-0000-0000000000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3-09-08T12:17:28.758"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23-09-08T12:20:05.694" idx="2">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7016AA-5530-42E1-B48A-44D588B5CEF4}" type="datetimeFigureOut">
              <a:rPr lang="en-US" smtClean="0"/>
              <a:t>12/24/2024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07A0CF-0DE1-4A6A-B743-6419077A0AB1}" type="slidenum">
              <a:rPr lang="en-US" smtClean="0"/>
              <a:t>‹#›</a:t>
            </a:fld>
            <a:endParaRPr lang="en-US"/>
          </a:p>
        </p:txBody>
      </p:sp>
    </p:spTree>
    <p:extLst>
      <p:ext uri="{BB962C8B-B14F-4D97-AF65-F5344CB8AC3E}">
        <p14:creationId xmlns:p14="http://schemas.microsoft.com/office/powerpoint/2010/main" val="1018031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07A0CF-0DE1-4A6A-B743-6419077A0AB1}" type="slidenum">
              <a:rPr lang="en-US" smtClean="0"/>
              <a:t>1</a:t>
            </a:fld>
            <a:endParaRPr lang="en-US"/>
          </a:p>
        </p:txBody>
      </p:sp>
    </p:spTree>
    <p:extLst>
      <p:ext uri="{BB962C8B-B14F-4D97-AF65-F5344CB8AC3E}">
        <p14:creationId xmlns:p14="http://schemas.microsoft.com/office/powerpoint/2010/main" val="2934529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algn="just"/>
            <a:r>
              <a:rPr lang="en-US" altLang="en-US" dirty="0">
                <a:latin typeface="Arial" panose="020B0604020202020204" pitchFamily="34" charset="0"/>
                <a:cs typeface="Mongolian Baiti" panose="03000500000000000000" charset="0"/>
                <a:sym typeface="+mn-ea"/>
              </a:rPr>
              <a:t>Энэ систем нь </a:t>
            </a:r>
            <a:r>
              <a:rPr lang="en-US" altLang="ko-KR" dirty="0">
                <a:latin typeface="Arial" panose="020B0604020202020204" pitchFamily="34" charset="0"/>
                <a:cs typeface="Arial" panose="020B0604020202020204" pitchFamily="34" charset="0"/>
                <a:sym typeface="+mn-ea"/>
              </a:rPr>
              <a:t>Мобиком болон түүний групп компанийн дараа төлбөрт үйлчилгээний орлогыг цуглуулах зорилгоор хэрэглэгчид төлбөрийн мэдээлэл хүргэх, төлбөрөө төлөхийг сануулах, төлбөрөө </a:t>
            </a:r>
            <a:r>
              <a:rPr lang="en-US" altLang="ko-KR" dirty="0" err="1">
                <a:latin typeface="Arial" panose="020B0604020202020204" pitchFamily="34" charset="0"/>
                <a:cs typeface="Arial" panose="020B0604020202020204" pitchFamily="34" charset="0"/>
                <a:sym typeface="+mn-ea"/>
              </a:rPr>
              <a:t>төлөөгүй</a:t>
            </a:r>
            <a:r>
              <a:rPr lang="en-US" altLang="ko-KR" dirty="0">
                <a:latin typeface="Arial" panose="020B0604020202020204" pitchFamily="34" charset="0"/>
                <a:cs typeface="Arial" panose="020B0604020202020204" pitchFamily="34" charset="0"/>
                <a:sym typeface="+mn-ea"/>
              </a:rPr>
              <a:t> </a:t>
            </a:r>
            <a:r>
              <a:rPr lang="en-US" altLang="ko-KR" dirty="0" err="1">
                <a:latin typeface="Arial" panose="020B0604020202020204" pitchFamily="34" charset="0"/>
                <a:cs typeface="Arial" panose="020B0604020202020204" pitchFamily="34" charset="0"/>
                <a:sym typeface="+mn-ea"/>
              </a:rPr>
              <a:t>хэрэглэгчий</a:t>
            </a:r>
            <a:r>
              <a:rPr lang="mn-MN" altLang="ko-KR" dirty="0">
                <a:latin typeface="Arial" panose="020B0604020202020204" pitchFamily="34" charset="0"/>
                <a:cs typeface="Arial" panose="020B0604020202020204" pitchFamily="34" charset="0"/>
                <a:sym typeface="+mn-ea"/>
              </a:rPr>
              <a:t>н</a:t>
            </a:r>
            <a:r>
              <a:rPr lang="en-US" altLang="ko-KR" dirty="0">
                <a:latin typeface="Arial" panose="020B0604020202020204" pitchFamily="34" charset="0"/>
                <a:cs typeface="Arial" panose="020B0604020202020204" pitchFamily="34" charset="0"/>
                <a:sym typeface="+mn-ea"/>
              </a:rPr>
              <a:t> үйлчилгээг хаах, төлбөр төлөгдсөн тохиолдолд үйлчилгээг нээх зэрэг ажлыг </a:t>
            </a:r>
            <a:r>
              <a:rPr lang="en-US" altLang="en-US" dirty="0">
                <a:latin typeface="Arial" panose="020B0604020202020204" pitchFamily="34" charset="0"/>
                <a:cs typeface="Mongolian Baiti" panose="03000500000000000000" charset="0"/>
                <a:sym typeface="+mn-ea"/>
              </a:rPr>
              <a:t>хийнэ</a:t>
            </a:r>
            <a:endParaRPr lang="en-US" dirty="0"/>
          </a:p>
        </p:txBody>
      </p:sp>
    </p:spTree>
    <p:extLst>
      <p:ext uri="{BB962C8B-B14F-4D97-AF65-F5344CB8AC3E}">
        <p14:creationId xmlns:p14="http://schemas.microsoft.com/office/powerpoint/2010/main" val="1160530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ym typeface="+mn-ea"/>
              </a:rPr>
              <a:t>Хэрэглэгчийн</a:t>
            </a:r>
            <a:r>
              <a:rPr lang="en-US" dirty="0">
                <a:sym typeface="+mn-ea"/>
              </a:rPr>
              <a:t> </a:t>
            </a:r>
            <a:r>
              <a:rPr lang="en-US" dirty="0" err="1">
                <a:sym typeface="+mn-ea"/>
              </a:rPr>
              <a:t>шинэ</a:t>
            </a:r>
            <a:r>
              <a:rPr lang="en-US" dirty="0">
                <a:sym typeface="+mn-ea"/>
              </a:rPr>
              <a:t>, </a:t>
            </a:r>
            <a:r>
              <a:rPr lang="en-US" dirty="0" err="1">
                <a:sym typeface="+mn-ea"/>
              </a:rPr>
              <a:t>хуучин</a:t>
            </a:r>
            <a:r>
              <a:rPr lang="en-US" dirty="0">
                <a:sym typeface="+mn-ea"/>
              </a:rPr>
              <a:t>, </a:t>
            </a:r>
            <a:r>
              <a:rPr lang="en-US" dirty="0" err="1">
                <a:sym typeface="+mn-ea"/>
              </a:rPr>
              <a:t>консумер</a:t>
            </a:r>
            <a:r>
              <a:rPr lang="en-US" dirty="0">
                <a:sym typeface="+mn-ea"/>
              </a:rPr>
              <a:t> </a:t>
            </a:r>
            <a:r>
              <a:rPr lang="en-US" dirty="0" err="1">
                <a:sym typeface="+mn-ea"/>
              </a:rPr>
              <a:t>корп</a:t>
            </a:r>
            <a:r>
              <a:rPr lang="en-US" dirty="0">
                <a:sym typeface="+mn-ea"/>
              </a:rPr>
              <a:t> </a:t>
            </a:r>
            <a:r>
              <a:rPr lang="en-US" dirty="0" err="1">
                <a:sym typeface="+mn-ea"/>
              </a:rPr>
              <a:t>гэх</a:t>
            </a:r>
            <a:r>
              <a:rPr lang="en-US" dirty="0">
                <a:sym typeface="+mn-ea"/>
              </a:rPr>
              <a:t> </a:t>
            </a:r>
            <a:r>
              <a:rPr lang="en-US" dirty="0" err="1">
                <a:sym typeface="+mn-ea"/>
              </a:rPr>
              <a:t>мэт</a:t>
            </a:r>
            <a:r>
              <a:rPr lang="en-US" dirty="0">
                <a:sym typeface="+mn-ea"/>
              </a:rPr>
              <a:t> </a:t>
            </a:r>
            <a:r>
              <a:rPr lang="en-US" dirty="0" err="1">
                <a:sym typeface="+mn-ea"/>
              </a:rPr>
              <a:t>мэдээлэлд</a:t>
            </a:r>
            <a:r>
              <a:rPr lang="en-US" dirty="0">
                <a:sym typeface="+mn-ea"/>
              </a:rPr>
              <a:t> </a:t>
            </a:r>
            <a:r>
              <a:rPr lang="en-US" dirty="0" err="1">
                <a:sym typeface="+mn-ea"/>
              </a:rPr>
              <a:t>үндэслэн</a:t>
            </a:r>
            <a:r>
              <a:rPr lang="en-US" dirty="0">
                <a:sym typeface="+mn-ea"/>
              </a:rPr>
              <a:t> </a:t>
            </a:r>
            <a:r>
              <a:rPr lang="en-US" dirty="0" err="1">
                <a:sym typeface="+mn-ea"/>
              </a:rPr>
              <a:t>өмнө</a:t>
            </a:r>
            <a:r>
              <a:rPr lang="en-US" dirty="0">
                <a:sym typeface="+mn-ea"/>
              </a:rPr>
              <a:t> </a:t>
            </a:r>
            <a:r>
              <a:rPr lang="en-US" dirty="0" err="1">
                <a:sym typeface="+mn-ea"/>
              </a:rPr>
              <a:t>тохиуруулагдсан</a:t>
            </a:r>
            <a:r>
              <a:rPr lang="en-US" dirty="0">
                <a:sym typeface="+mn-ea"/>
              </a:rPr>
              <a:t> </a:t>
            </a:r>
            <a:r>
              <a:rPr lang="en-US" dirty="0" err="1">
                <a:sym typeface="+mn-ea"/>
              </a:rPr>
              <a:t>дүрмийн</a:t>
            </a:r>
            <a:r>
              <a:rPr lang="en-US" dirty="0">
                <a:sym typeface="+mn-ea"/>
              </a:rPr>
              <a:t> </a:t>
            </a:r>
            <a:r>
              <a:rPr lang="en-US" dirty="0" err="1">
                <a:sym typeface="+mn-ea"/>
              </a:rPr>
              <a:t>дагуу</a:t>
            </a:r>
            <a:r>
              <a:rPr lang="en-US" dirty="0">
                <a:sym typeface="+mn-ea"/>
              </a:rPr>
              <a:t>  </a:t>
            </a:r>
            <a:r>
              <a:rPr lang="en-US" dirty="0" err="1">
                <a:sym typeface="+mn-ea"/>
              </a:rPr>
              <a:t>дараах</a:t>
            </a:r>
            <a:r>
              <a:rPr lang="en-US" dirty="0">
                <a:sym typeface="+mn-ea"/>
              </a:rPr>
              <a:t> </a:t>
            </a:r>
            <a:r>
              <a:rPr lang="en-US" dirty="0" err="1">
                <a:sym typeface="+mn-ea"/>
              </a:rPr>
              <a:t>байдлаар</a:t>
            </a:r>
            <a:r>
              <a:rPr lang="en-US" dirty="0">
                <a:sym typeface="+mn-ea"/>
              </a:rPr>
              <a:t> </a:t>
            </a:r>
            <a:r>
              <a:rPr lang="en-US" dirty="0" err="1">
                <a:sym typeface="+mn-ea"/>
              </a:rPr>
              <a:t>сануулах</a:t>
            </a:r>
            <a:r>
              <a:rPr lang="en-US" dirty="0">
                <a:sym typeface="+mn-ea"/>
              </a:rPr>
              <a:t> </a:t>
            </a:r>
            <a:r>
              <a:rPr lang="en-US" dirty="0" err="1">
                <a:sym typeface="+mn-ea"/>
              </a:rPr>
              <a:t>болон</a:t>
            </a:r>
            <a:r>
              <a:rPr lang="en-US" dirty="0">
                <a:sym typeface="+mn-ea"/>
              </a:rPr>
              <a:t> </a:t>
            </a:r>
            <a:r>
              <a:rPr lang="en-US" dirty="0" err="1">
                <a:sym typeface="+mn-ea"/>
              </a:rPr>
              <a:t>хаалт</a:t>
            </a:r>
            <a:r>
              <a:rPr lang="en-US" dirty="0">
                <a:sym typeface="+mn-ea"/>
              </a:rPr>
              <a:t> </a:t>
            </a:r>
            <a:r>
              <a:rPr lang="en-US" dirty="0" err="1">
                <a:sym typeface="+mn-ea"/>
              </a:rPr>
              <a:t>хийгдэнэ</a:t>
            </a:r>
            <a:r>
              <a:rPr lang="en-US" dirty="0">
                <a:sym typeface="+mn-ea"/>
              </a:rPr>
              <a:t>.</a:t>
            </a:r>
          </a:p>
          <a:p>
            <a:endParaRPr lang="en-US" dirty="0"/>
          </a:p>
          <a:p>
            <a:r>
              <a:rPr lang="en-US" dirty="0" err="1">
                <a:sym typeface="+mn-ea"/>
              </a:rPr>
              <a:t>Шинэ</a:t>
            </a:r>
            <a:r>
              <a:rPr lang="en-US" dirty="0">
                <a:sym typeface="+mn-ea"/>
              </a:rPr>
              <a:t> </a:t>
            </a:r>
            <a:r>
              <a:rPr lang="en-US" dirty="0" err="1">
                <a:sym typeface="+mn-ea"/>
              </a:rPr>
              <a:t>хэрэглэгч</a:t>
            </a:r>
            <a:r>
              <a:rPr lang="en-US" dirty="0">
                <a:sym typeface="+mn-ea"/>
              </a:rPr>
              <a:t> </a:t>
            </a:r>
            <a:r>
              <a:rPr lang="en-US" dirty="0" err="1">
                <a:sym typeface="+mn-ea"/>
              </a:rPr>
              <a:t>гэдэг</a:t>
            </a:r>
            <a:r>
              <a:rPr lang="en-US" dirty="0">
                <a:sym typeface="+mn-ea"/>
              </a:rPr>
              <a:t> </a:t>
            </a:r>
            <a:r>
              <a:rPr lang="en-US" dirty="0" err="1">
                <a:sym typeface="+mn-ea"/>
              </a:rPr>
              <a:t>нь</a:t>
            </a:r>
            <a:r>
              <a:rPr lang="en-US" dirty="0">
                <a:sym typeface="+mn-ea"/>
              </a:rPr>
              <a:t> GSM-н ДТ &amp; ХТҮ-</a:t>
            </a:r>
            <a:r>
              <a:rPr lang="en-US" dirty="0" err="1">
                <a:sym typeface="+mn-ea"/>
              </a:rPr>
              <a:t>ний</a:t>
            </a:r>
            <a:r>
              <a:rPr lang="en-US" dirty="0">
                <a:sym typeface="+mn-ea"/>
              </a:rPr>
              <a:t> </a:t>
            </a:r>
            <a:r>
              <a:rPr lang="en-US" dirty="0" err="1">
                <a:sym typeface="+mn-ea"/>
              </a:rPr>
              <a:t>гэрээ</a:t>
            </a:r>
            <a:r>
              <a:rPr lang="en-US" dirty="0">
                <a:sym typeface="+mn-ea"/>
              </a:rPr>
              <a:t> </a:t>
            </a:r>
            <a:r>
              <a:rPr lang="en-US" dirty="0" err="1">
                <a:sym typeface="+mn-ea"/>
              </a:rPr>
              <a:t>байгуулсан</a:t>
            </a:r>
            <a:r>
              <a:rPr lang="en-US" dirty="0">
                <a:sym typeface="+mn-ea"/>
              </a:rPr>
              <a:t> </a:t>
            </a:r>
            <a:r>
              <a:rPr lang="en-US" dirty="0" err="1">
                <a:sym typeface="+mn-ea"/>
              </a:rPr>
              <a:t>бүх</a:t>
            </a:r>
            <a:r>
              <a:rPr lang="en-US" dirty="0">
                <a:sym typeface="+mn-ea"/>
              </a:rPr>
              <a:t> </a:t>
            </a:r>
            <a:r>
              <a:rPr lang="en-US" dirty="0" err="1">
                <a:sym typeface="+mn-ea"/>
              </a:rPr>
              <a:t>хувь</a:t>
            </a:r>
            <a:r>
              <a:rPr lang="en-US" dirty="0">
                <a:sym typeface="+mn-ea"/>
              </a:rPr>
              <a:t> </a:t>
            </a:r>
            <a:r>
              <a:rPr lang="en-US" dirty="0" err="1">
                <a:sym typeface="+mn-ea"/>
              </a:rPr>
              <a:t>шинэ</a:t>
            </a:r>
            <a:r>
              <a:rPr lang="en-US" dirty="0">
                <a:sym typeface="+mn-ea"/>
              </a:rPr>
              <a:t> </a:t>
            </a:r>
            <a:r>
              <a:rPr lang="en-US" dirty="0" err="1">
                <a:sym typeface="+mn-ea"/>
              </a:rPr>
              <a:t>хэрэглэгчид</a:t>
            </a:r>
            <a:r>
              <a:rPr lang="en-US" dirty="0">
                <a:sym typeface="+mn-ea"/>
              </a:rPr>
              <a:t> </a:t>
            </a:r>
            <a:r>
              <a:rPr lang="en-US" dirty="0" err="1">
                <a:sym typeface="+mn-ea"/>
              </a:rPr>
              <a:t>хамрагдах</a:t>
            </a:r>
            <a:r>
              <a:rPr lang="en-US" dirty="0">
                <a:sym typeface="+mn-ea"/>
              </a:rPr>
              <a:t> </a:t>
            </a:r>
            <a:r>
              <a:rPr lang="en-US" dirty="0" err="1">
                <a:sym typeface="+mn-ea"/>
              </a:rPr>
              <a:t>бөгөөд</a:t>
            </a:r>
            <a:r>
              <a:rPr lang="en-US" dirty="0">
                <a:sym typeface="+mn-ea"/>
              </a:rPr>
              <a:t> </a:t>
            </a:r>
            <a:r>
              <a:rPr lang="en-US" dirty="0" err="1">
                <a:sym typeface="+mn-ea"/>
              </a:rPr>
              <a:t>хаалтыг</a:t>
            </a:r>
            <a:r>
              <a:rPr lang="en-US" dirty="0">
                <a:sym typeface="+mn-ea"/>
              </a:rPr>
              <a:t> </a:t>
            </a:r>
            <a:r>
              <a:rPr lang="en-US" dirty="0" err="1">
                <a:sym typeface="+mn-ea"/>
              </a:rPr>
              <a:t>хийхдээ</a:t>
            </a:r>
            <a:r>
              <a:rPr lang="en-US" dirty="0">
                <a:sym typeface="+mn-ea"/>
              </a:rPr>
              <a:t> </a:t>
            </a:r>
            <a:r>
              <a:rPr lang="en-US" dirty="0" err="1">
                <a:sym typeface="+mn-ea"/>
              </a:rPr>
              <a:t>сар</a:t>
            </a:r>
            <a:r>
              <a:rPr lang="en-US" dirty="0">
                <a:sym typeface="+mn-ea"/>
              </a:rPr>
              <a:t> </a:t>
            </a:r>
            <a:r>
              <a:rPr lang="en-US" dirty="0" err="1">
                <a:sym typeface="+mn-ea"/>
              </a:rPr>
              <a:t>бүрийн</a:t>
            </a:r>
            <a:r>
              <a:rPr lang="en-US" dirty="0">
                <a:sym typeface="+mn-ea"/>
              </a:rPr>
              <a:t> 12-16-ны </a:t>
            </a:r>
            <a:r>
              <a:rPr lang="en-US" dirty="0" err="1">
                <a:sym typeface="+mn-ea"/>
              </a:rPr>
              <a:t>хооронд</a:t>
            </a:r>
            <a:r>
              <a:rPr lang="en-US" dirty="0">
                <a:sym typeface="+mn-ea"/>
              </a:rPr>
              <a:t> </a:t>
            </a:r>
            <a:r>
              <a:rPr lang="en-US" dirty="0" err="1">
                <a:sym typeface="+mn-ea"/>
              </a:rPr>
              <a:t>сануулах</a:t>
            </a:r>
            <a:r>
              <a:rPr lang="en-US" dirty="0">
                <a:sym typeface="+mn-ea"/>
              </a:rPr>
              <a:t> </a:t>
            </a:r>
            <a:r>
              <a:rPr lang="en-US" dirty="0" err="1">
                <a:sym typeface="+mn-ea"/>
              </a:rPr>
              <a:t>мессэжүүдээ</a:t>
            </a:r>
            <a:r>
              <a:rPr lang="en-US" dirty="0">
                <a:sym typeface="+mn-ea"/>
              </a:rPr>
              <a:t> </a:t>
            </a:r>
            <a:r>
              <a:rPr lang="en-US" dirty="0" err="1">
                <a:sym typeface="+mn-ea"/>
              </a:rPr>
              <a:t>илгээн</a:t>
            </a:r>
            <a:r>
              <a:rPr lang="en-US" dirty="0">
                <a:sym typeface="+mn-ea"/>
              </a:rPr>
              <a:t>, </a:t>
            </a:r>
            <a:r>
              <a:rPr lang="en-US" dirty="0" err="1">
                <a:sym typeface="+mn-ea"/>
              </a:rPr>
              <a:t>дараа</a:t>
            </a:r>
            <a:r>
              <a:rPr lang="en-US" dirty="0">
                <a:sym typeface="+mn-ea"/>
              </a:rPr>
              <a:t> </a:t>
            </a:r>
            <a:r>
              <a:rPr lang="en-US" dirty="0" err="1">
                <a:sym typeface="+mn-ea"/>
              </a:rPr>
              <a:t>өдрүүдэд</a:t>
            </a:r>
            <a:r>
              <a:rPr lang="en-US" dirty="0">
                <a:sym typeface="+mn-ea"/>
              </a:rPr>
              <a:t> </a:t>
            </a:r>
            <a:r>
              <a:rPr lang="en-US" dirty="0" err="1">
                <a:sym typeface="+mn-ea"/>
              </a:rPr>
              <a:t>буюу</a:t>
            </a:r>
            <a:r>
              <a:rPr lang="en-US" dirty="0">
                <a:sym typeface="+mn-ea"/>
              </a:rPr>
              <a:t> 13-17-г </a:t>
            </a:r>
            <a:r>
              <a:rPr lang="en-US" dirty="0" err="1">
                <a:sym typeface="+mn-ea"/>
              </a:rPr>
              <a:t>хүртэл</a:t>
            </a:r>
            <a:r>
              <a:rPr lang="en-US" dirty="0">
                <a:sym typeface="+mn-ea"/>
              </a:rPr>
              <a:t> </a:t>
            </a:r>
            <a:r>
              <a:rPr lang="en-US" dirty="0" err="1">
                <a:sym typeface="+mn-ea"/>
              </a:rPr>
              <a:t>хаалтуудыг</a:t>
            </a:r>
            <a:r>
              <a:rPr lang="en-US" dirty="0">
                <a:sym typeface="+mn-ea"/>
              </a:rPr>
              <a:t> </a:t>
            </a:r>
            <a:r>
              <a:rPr lang="en-US" dirty="0" err="1">
                <a:sym typeface="+mn-ea"/>
              </a:rPr>
              <a:t>хийнэ</a:t>
            </a:r>
            <a:r>
              <a:rPr lang="en-US" dirty="0">
                <a:sym typeface="+mn-ea"/>
              </a:rPr>
              <a:t>. </a:t>
            </a:r>
          </a:p>
          <a:p>
            <a:endParaRPr lang="en-US" dirty="0">
              <a:sym typeface="+mn-ea"/>
            </a:endParaRPr>
          </a:p>
          <a:p>
            <a:r>
              <a:rPr lang="en-US" dirty="0"/>
              <a:t>Дараа төлбөрт хэрэгдэгчийн төлбөрийн үлдэгдэл нь гэрээний түвшинд 1000 төгрөгөөс дээш дүнтэй байх үед ашигласан хугацаанаас нь хамааруулан гарах, орох хэрэглээ болон бусад үйлчилгээнүүдийг хаана. Хаалт хийхдээ өмнөх  өдөр нь хэрэглэгчдэд сануулах мессэж илгээн дараа өдөр нь хаана.</a:t>
            </a:r>
          </a:p>
        </p:txBody>
      </p:sp>
      <p:sp>
        <p:nvSpPr>
          <p:cNvPr id="4" name="Slide Number Placeholder 3"/>
          <p:cNvSpPr>
            <a:spLocks noGrp="1"/>
          </p:cNvSpPr>
          <p:nvPr>
            <p:ph type="sldNum" sz="quarter" idx="5"/>
          </p:nvPr>
        </p:nvSpPr>
        <p:spPr/>
        <p:txBody>
          <a:bodyPr/>
          <a:lstStyle/>
          <a:p>
            <a:fld id="{4F07A0CF-0DE1-4A6A-B743-6419077A0AB1}" type="slidenum">
              <a:rPr lang="en-US" smtClean="0"/>
              <a:t>12</a:t>
            </a:fld>
            <a:endParaRPr lang="en-US"/>
          </a:p>
        </p:txBody>
      </p:sp>
    </p:spTree>
    <p:extLst>
      <p:ext uri="{BB962C8B-B14F-4D97-AF65-F5344CB8AC3E}">
        <p14:creationId xmlns:p14="http://schemas.microsoft.com/office/powerpoint/2010/main" val="3501097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ym typeface="+mn-ea"/>
              </a:rPr>
              <a:t>Хуучин</a:t>
            </a:r>
            <a:r>
              <a:rPr lang="en-US" dirty="0">
                <a:sym typeface="+mn-ea"/>
              </a:rPr>
              <a:t> </a:t>
            </a:r>
            <a:r>
              <a:rPr lang="en-US" dirty="0" err="1">
                <a:sym typeface="+mn-ea"/>
              </a:rPr>
              <a:t>хэрэглэгчдийн</a:t>
            </a:r>
            <a:r>
              <a:rPr lang="en-US" dirty="0">
                <a:sym typeface="+mn-ea"/>
              </a:rPr>
              <a:t> </a:t>
            </a:r>
            <a:r>
              <a:rPr lang="en-US" dirty="0" err="1">
                <a:sym typeface="+mn-ea"/>
              </a:rPr>
              <a:t>хаалтыг</a:t>
            </a:r>
            <a:r>
              <a:rPr lang="en-US" dirty="0">
                <a:sym typeface="+mn-ea"/>
              </a:rPr>
              <a:t> </a:t>
            </a:r>
            <a:r>
              <a:rPr lang="en-US" dirty="0" err="1">
                <a:sym typeface="+mn-ea"/>
              </a:rPr>
              <a:t>хийхдээ</a:t>
            </a:r>
            <a:r>
              <a:rPr lang="en-US" dirty="0">
                <a:sym typeface="+mn-ea"/>
              </a:rPr>
              <a:t> </a:t>
            </a:r>
            <a:r>
              <a:rPr lang="en-US" dirty="0" err="1">
                <a:sym typeface="+mn-ea"/>
              </a:rPr>
              <a:t>сар</a:t>
            </a:r>
            <a:r>
              <a:rPr lang="en-US" dirty="0">
                <a:sym typeface="+mn-ea"/>
              </a:rPr>
              <a:t> </a:t>
            </a:r>
            <a:r>
              <a:rPr lang="en-US" dirty="0" err="1">
                <a:sym typeface="+mn-ea"/>
              </a:rPr>
              <a:t>бүрийн</a:t>
            </a:r>
            <a:r>
              <a:rPr lang="en-US" dirty="0">
                <a:sym typeface="+mn-ea"/>
              </a:rPr>
              <a:t> 20-27-ны </a:t>
            </a:r>
            <a:r>
              <a:rPr lang="en-US" dirty="0" err="1">
                <a:sym typeface="+mn-ea"/>
              </a:rPr>
              <a:t>хооронд</a:t>
            </a:r>
            <a:r>
              <a:rPr lang="en-US" dirty="0">
                <a:sym typeface="+mn-ea"/>
              </a:rPr>
              <a:t> </a:t>
            </a:r>
            <a:r>
              <a:rPr lang="en-US" dirty="0" err="1">
                <a:sym typeface="+mn-ea"/>
              </a:rPr>
              <a:t>сануулах</a:t>
            </a:r>
            <a:r>
              <a:rPr lang="en-US" dirty="0">
                <a:sym typeface="+mn-ea"/>
              </a:rPr>
              <a:t> </a:t>
            </a:r>
            <a:r>
              <a:rPr lang="en-US" dirty="0" err="1">
                <a:sym typeface="+mn-ea"/>
              </a:rPr>
              <a:t>мессэжүүдээ</a:t>
            </a:r>
            <a:r>
              <a:rPr lang="en-US" dirty="0">
                <a:sym typeface="+mn-ea"/>
              </a:rPr>
              <a:t> </a:t>
            </a:r>
            <a:r>
              <a:rPr lang="en-US" dirty="0" err="1">
                <a:sym typeface="+mn-ea"/>
              </a:rPr>
              <a:t>илгээн</a:t>
            </a:r>
            <a:r>
              <a:rPr lang="en-US" dirty="0">
                <a:sym typeface="+mn-ea"/>
              </a:rPr>
              <a:t>, </a:t>
            </a:r>
            <a:r>
              <a:rPr lang="en-US" dirty="0" err="1">
                <a:sym typeface="+mn-ea"/>
              </a:rPr>
              <a:t>дараа</a:t>
            </a:r>
            <a:r>
              <a:rPr lang="en-US" dirty="0">
                <a:sym typeface="+mn-ea"/>
              </a:rPr>
              <a:t> </a:t>
            </a:r>
            <a:r>
              <a:rPr lang="en-US" dirty="0" err="1">
                <a:sym typeface="+mn-ea"/>
              </a:rPr>
              <a:t>өдрүүдэд</a:t>
            </a:r>
            <a:r>
              <a:rPr lang="en-US" dirty="0">
                <a:sym typeface="+mn-ea"/>
              </a:rPr>
              <a:t> </a:t>
            </a:r>
            <a:r>
              <a:rPr lang="en-US" dirty="0" err="1">
                <a:sym typeface="+mn-ea"/>
              </a:rPr>
              <a:t>буюу</a:t>
            </a:r>
            <a:r>
              <a:rPr lang="en-US" dirty="0">
                <a:sym typeface="+mn-ea"/>
              </a:rPr>
              <a:t> 21-28-г </a:t>
            </a:r>
            <a:r>
              <a:rPr lang="en-US" dirty="0" err="1">
                <a:sym typeface="+mn-ea"/>
              </a:rPr>
              <a:t>хүртэл</a:t>
            </a:r>
            <a:r>
              <a:rPr lang="en-US" dirty="0">
                <a:sym typeface="+mn-ea"/>
              </a:rPr>
              <a:t> </a:t>
            </a:r>
            <a:r>
              <a:rPr lang="en-US" dirty="0" err="1">
                <a:sym typeface="+mn-ea"/>
              </a:rPr>
              <a:t>хаалтуудыг</a:t>
            </a:r>
            <a:r>
              <a:rPr lang="en-US" dirty="0">
                <a:sym typeface="+mn-ea"/>
              </a:rPr>
              <a:t> </a:t>
            </a:r>
            <a:r>
              <a:rPr lang="en-US" dirty="0" err="1">
                <a:sym typeface="+mn-ea"/>
              </a:rPr>
              <a:t>хийнэ</a:t>
            </a:r>
            <a:endParaRPr lang="en-US" dirty="0"/>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13</a:t>
            </a:fld>
            <a:endParaRPr lang="en-US"/>
          </a:p>
        </p:txBody>
      </p:sp>
    </p:spTree>
    <p:extLst>
      <p:ext uri="{BB962C8B-B14F-4D97-AF65-F5344CB8AC3E}">
        <p14:creationId xmlns:p14="http://schemas.microsoft.com/office/powerpoint/2010/main" val="2635961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list -&gt; 1. Haahgui list -&gt; dugaaruud ni haagdahgui CARE-s hiideg -&gt; DUNNING</a:t>
            </a:r>
          </a:p>
          <a:p>
            <a:endParaRPr lang="en-US" dirty="0"/>
          </a:p>
          <a:p>
            <a:r>
              <a:rPr lang="en-US" dirty="0"/>
              <a:t>2. Neehgui list -&gt; dugaaruud ni negdehgui -&gt; Baritsaa ni tulburt ni suutgagdsan bol ene list orno Baritsaagaa bairshuulj baij garna, CARE-s hiideg  --&gt; REACTIVATION</a:t>
            </a:r>
          </a:p>
          <a:p>
            <a:endParaRPr lang="en-US" dirty="0"/>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14</a:t>
            </a:fld>
            <a:endParaRPr lang="en-US"/>
          </a:p>
        </p:txBody>
      </p:sp>
    </p:spTree>
    <p:extLst>
      <p:ext uri="{BB962C8B-B14F-4D97-AF65-F5344CB8AC3E}">
        <p14:creationId xmlns:p14="http://schemas.microsoft.com/office/powerpoint/2010/main" val="3526438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err="1">
                <a:solidFill>
                  <a:schemeClr val="tx1"/>
                </a:solidFill>
                <a:effectLst/>
                <a:latin typeface="+mn-lt"/>
                <a:ea typeface="+mn-ea"/>
                <a:cs typeface="+mn-cs"/>
              </a:rPr>
              <a:t>Checkroaming</a:t>
            </a:r>
            <a:r>
              <a:rPr lang="en-US" sz="1200" kern="1200" baseline="0" dirty="0">
                <a:solidFill>
                  <a:schemeClr val="tx1"/>
                </a:solidFill>
                <a:effectLst/>
                <a:latin typeface="+mn-lt"/>
                <a:ea typeface="+mn-ea"/>
                <a:cs typeface="+mn-cs"/>
              </a:rPr>
              <a:t> </a:t>
            </a:r>
            <a:r>
              <a:rPr lang="mn-MN" sz="1200" kern="1200" baseline="0" dirty="0">
                <a:solidFill>
                  <a:schemeClr val="tx1"/>
                </a:solidFill>
                <a:effectLst/>
                <a:latin typeface="+mn-lt"/>
                <a:ea typeface="+mn-ea"/>
                <a:cs typeface="+mn-cs"/>
              </a:rPr>
              <a:t>дээр төлбөрөөс нээх </a:t>
            </a:r>
            <a:r>
              <a:rPr lang="en-US" sz="1200" kern="1200" baseline="0" dirty="0" err="1">
                <a:solidFill>
                  <a:schemeClr val="tx1"/>
                </a:solidFill>
                <a:effectLst/>
                <a:latin typeface="+mn-lt"/>
                <a:ea typeface="+mn-ea"/>
                <a:cs typeface="+mn-cs"/>
              </a:rPr>
              <a:t>cron</a:t>
            </a:r>
            <a:r>
              <a:rPr lang="en-US" sz="1200" kern="1200" baseline="0" dirty="0">
                <a:solidFill>
                  <a:schemeClr val="tx1"/>
                </a:solidFill>
                <a:effectLst/>
                <a:latin typeface="+mn-lt"/>
                <a:ea typeface="+mn-ea"/>
                <a:cs typeface="+mn-cs"/>
              </a:rPr>
              <a:t> </a:t>
            </a:r>
            <a:r>
              <a:rPr lang="mn-MN" sz="1200" kern="1200" baseline="0" dirty="0">
                <a:solidFill>
                  <a:schemeClr val="tx1"/>
                </a:solidFill>
                <a:effectLst/>
                <a:latin typeface="+mn-lt"/>
                <a:ea typeface="+mn-ea"/>
                <a:cs typeface="+mn-cs"/>
              </a:rPr>
              <a:t>нь  3 минут тутамд ажилладаг</a:t>
            </a:r>
          </a:p>
          <a:p>
            <a:pPr lvl="2"/>
            <a:r>
              <a:rPr lang="mn-MN" sz="1200" kern="1200" baseline="0" dirty="0">
                <a:solidFill>
                  <a:schemeClr val="tx1"/>
                </a:solidFill>
                <a:effectLst/>
                <a:latin typeface="+mn-lt"/>
                <a:ea typeface="+mn-ea"/>
                <a:cs typeface="+mn-cs"/>
              </a:rPr>
              <a:t>Сануулах мессеж илгээх </a:t>
            </a:r>
            <a:r>
              <a:rPr lang="en-US" sz="1200" kern="1200" baseline="0" dirty="0" err="1">
                <a:solidFill>
                  <a:schemeClr val="tx1"/>
                </a:solidFill>
                <a:effectLst/>
                <a:latin typeface="+mn-lt"/>
                <a:ea typeface="+mn-ea"/>
                <a:cs typeface="+mn-cs"/>
              </a:rPr>
              <a:t>cron</a:t>
            </a:r>
            <a:r>
              <a:rPr lang="en-US" sz="1200" kern="1200" baseline="0" dirty="0">
                <a:solidFill>
                  <a:schemeClr val="tx1"/>
                </a:solidFill>
                <a:effectLst/>
                <a:latin typeface="+mn-lt"/>
                <a:ea typeface="+mn-ea"/>
                <a:cs typeface="+mn-cs"/>
              </a:rPr>
              <a:t> </a:t>
            </a:r>
            <a:r>
              <a:rPr lang="mn-MN" sz="1200" kern="1200" baseline="0" dirty="0">
                <a:solidFill>
                  <a:schemeClr val="tx1"/>
                </a:solidFill>
                <a:effectLst/>
                <a:latin typeface="+mn-lt"/>
                <a:ea typeface="+mn-ea"/>
                <a:cs typeface="+mn-cs"/>
              </a:rPr>
              <a:t>нь өдөр бүр 13 цагт ажилладаг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F07A0CF-0DE1-4A6A-B743-6419077A0AB1}" type="slidenum">
              <a:rPr lang="en-US" smtClean="0"/>
              <a:t>15</a:t>
            </a:fld>
            <a:endParaRPr lang="en-US"/>
          </a:p>
        </p:txBody>
      </p:sp>
    </p:spTree>
    <p:extLst>
      <p:ext uri="{BB962C8B-B14F-4D97-AF65-F5344CB8AC3E}">
        <p14:creationId xmlns:p14="http://schemas.microsoft.com/office/powerpoint/2010/main" val="4005785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baseline="0" dirty="0">
                <a:sym typeface="+mn-ea"/>
              </a:rPr>
              <a:t>Энэ </a:t>
            </a:r>
            <a:r>
              <a:rPr lang="en-US" baseline="0" dirty="0">
                <a:sym typeface="+mn-ea"/>
              </a:rPr>
              <a:t>app.sh </a:t>
            </a:r>
            <a:r>
              <a:rPr lang="mn-MN" baseline="0" dirty="0">
                <a:sym typeface="+mn-ea"/>
              </a:rPr>
              <a:t>нь</a:t>
            </a:r>
            <a:r>
              <a:rPr lang="en-US" sz="1200" u="sng" kern="1200" dirty="0">
                <a:solidFill>
                  <a:schemeClr val="tx1"/>
                </a:solidFill>
                <a:effectLst/>
                <a:latin typeface="+mn-lt"/>
                <a:ea typeface="+mn-ea"/>
                <a:cs typeface="+mn-cs"/>
              </a:rPr>
              <a:t>/opt/apps/</a:t>
            </a:r>
            <a:r>
              <a:rPr lang="en-US" sz="1200" u="sng" kern="1200" dirty="0" err="1">
                <a:solidFill>
                  <a:schemeClr val="tx1"/>
                </a:solidFill>
                <a:effectLst/>
                <a:latin typeface="+mn-lt"/>
                <a:ea typeface="+mn-ea"/>
                <a:cs typeface="+mn-cs"/>
              </a:rPr>
              <a:t>paymentblock_haalt</a:t>
            </a:r>
            <a:r>
              <a:rPr lang="en-US" sz="1200" u="sng" kern="1200" dirty="0">
                <a:solidFill>
                  <a:schemeClr val="tx1"/>
                </a:solidFill>
                <a:effectLst/>
                <a:latin typeface="+mn-lt"/>
                <a:ea typeface="+mn-ea"/>
                <a:cs typeface="+mn-cs"/>
              </a:rPr>
              <a:t>/lib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зам</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дээр</a:t>
            </a:r>
            <a:r>
              <a:rPr lang="en-US" sz="1200" kern="1200" dirty="0">
                <a:solidFill>
                  <a:schemeClr val="tx1"/>
                </a:solidFill>
                <a:effectLst/>
                <a:latin typeface="+mn-lt"/>
                <a:ea typeface="+mn-ea"/>
                <a:cs typeface="+mn-cs"/>
              </a:rPr>
              <a:t> PaymentBlockV2.jar </a:t>
            </a:r>
            <a:r>
              <a:rPr lang="mn-MN" baseline="0" dirty="0">
                <a:sym typeface="+mn-ea"/>
              </a:rPr>
              <a:t>нэртэй </a:t>
            </a:r>
            <a:r>
              <a:rPr lang="en-US" baseline="0" dirty="0">
                <a:sym typeface="+mn-ea"/>
              </a:rPr>
              <a:t>jar </a:t>
            </a:r>
            <a:r>
              <a:rPr lang="mn-MN" baseline="0" dirty="0">
                <a:sym typeface="+mn-ea"/>
              </a:rPr>
              <a:t>файлыг дууддаг. </a:t>
            </a:r>
            <a:r>
              <a:rPr lang="en-US" baseline="0" dirty="0">
                <a:sym typeface="+mn-ea"/>
              </a:rPr>
              <a:t>Jar </a:t>
            </a:r>
            <a:r>
              <a:rPr lang="mn-MN" baseline="0" dirty="0">
                <a:sym typeface="+mn-ea"/>
              </a:rPr>
              <a:t>нь </a:t>
            </a:r>
            <a:r>
              <a:rPr lang="en-US" sz="1200" dirty="0">
                <a:sym typeface="+mn-ea"/>
              </a:rPr>
              <a:t>MOBICOM.T_PAYMENTUNBLOCK</a:t>
            </a:r>
            <a:r>
              <a:rPr lang="mn-MN" sz="1200" dirty="0">
                <a:sym typeface="+mn-ea"/>
              </a:rPr>
              <a:t>2</a:t>
            </a:r>
            <a:r>
              <a:rPr lang="en-US" sz="1200" dirty="0">
                <a:sym typeface="+mn-ea"/>
              </a:rPr>
              <a:t>_CONFIG table</a:t>
            </a:r>
            <a:r>
              <a:rPr lang="mn-MN" sz="1200" dirty="0">
                <a:sym typeface="+mn-ea"/>
              </a:rPr>
              <a:t>-г</a:t>
            </a:r>
            <a:r>
              <a:rPr lang="mn-MN" sz="1200" baseline="0" dirty="0">
                <a:sym typeface="+mn-ea"/>
              </a:rPr>
              <a:t> дууддаг. Энэ дотор </a:t>
            </a:r>
            <a:r>
              <a:rPr lang="en-US" sz="1200" baseline="0" dirty="0">
                <a:sym typeface="+mn-ea"/>
              </a:rPr>
              <a:t>view </a:t>
            </a:r>
            <a:r>
              <a:rPr lang="mn-MN" sz="1200" baseline="0" dirty="0">
                <a:sym typeface="+mn-ea"/>
              </a:rPr>
              <a:t>нь байдаг.</a:t>
            </a:r>
          </a:p>
          <a:p>
            <a:pPr rtl="0"/>
            <a:endParaRPr lang="mn-MN" sz="1200" kern="1200" dirty="0">
              <a:solidFill>
                <a:schemeClr val="tx1"/>
              </a:solidFill>
              <a:effectLst/>
              <a:latin typeface="+mn-lt"/>
              <a:ea typeface="+mn-ea"/>
              <a:cs typeface="+mn-cs"/>
            </a:endParaRPr>
          </a:p>
          <a:p>
            <a:pPr rtl="0"/>
            <a:r>
              <a:rPr lang="en-US" sz="1200" kern="1200" dirty="0" err="1">
                <a:solidFill>
                  <a:schemeClr val="tx1"/>
                </a:solidFill>
                <a:effectLst/>
                <a:latin typeface="+mn-lt"/>
                <a:ea typeface="+mn-ea"/>
                <a:cs typeface="+mn-cs"/>
              </a:rPr>
              <a:t>Cron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Sh</a:t>
            </a:r>
            <a:r>
              <a:rPr lang="en-US" sz="1200" kern="1200" dirty="0">
                <a:solidFill>
                  <a:schemeClr val="tx1"/>
                </a:solidFill>
                <a:effectLst/>
                <a:latin typeface="+mn-lt"/>
                <a:ea typeface="+mn-ea"/>
                <a:cs typeface="+mn-cs"/>
              </a:rPr>
              <a:t>-Jar-</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table-view</a:t>
            </a:r>
            <a:endParaRPr lang="mn-MN" sz="1200" baseline="0" dirty="0">
              <a:sym typeface="+mn-ea"/>
            </a:endParaRPr>
          </a:p>
          <a:p>
            <a:endParaRPr lang="en-US" dirty="0">
              <a:sym typeface="+mn-ea"/>
            </a:endParaRPr>
          </a:p>
          <a:p>
            <a:r>
              <a:rPr lang="en-US" dirty="0">
                <a:sym typeface="+mn-ea"/>
              </a:rPr>
              <a:t>View</a:t>
            </a:r>
            <a:r>
              <a:rPr lang="en-US" baseline="0" dirty="0">
                <a:sym typeface="+mn-ea"/>
              </a:rPr>
              <a:t> </a:t>
            </a:r>
            <a:r>
              <a:rPr lang="mn-MN" baseline="0" dirty="0">
                <a:sym typeface="+mn-ea"/>
              </a:rPr>
              <a:t>дээр төлбөрөөс </a:t>
            </a:r>
            <a:r>
              <a:rPr lang="mn-MN" dirty="0">
                <a:sym typeface="+mn-ea"/>
              </a:rPr>
              <a:t>хаах</a:t>
            </a:r>
            <a:r>
              <a:rPr lang="en-US" dirty="0">
                <a:sym typeface="+mn-ea"/>
              </a:rPr>
              <a:t>,</a:t>
            </a:r>
            <a:r>
              <a:rPr lang="mn-MN" baseline="0" dirty="0">
                <a:sym typeface="+mn-ea"/>
              </a:rPr>
              <a:t> нээх</a:t>
            </a:r>
            <a:r>
              <a:rPr lang="en-US" baseline="0" dirty="0">
                <a:sym typeface="+mn-ea"/>
              </a:rPr>
              <a:t>,</a:t>
            </a:r>
            <a:r>
              <a:rPr lang="mn-MN" baseline="0" dirty="0">
                <a:sym typeface="+mn-ea"/>
              </a:rPr>
              <a:t> мессеж илгээх хуваарийн листүүд байдаг</a:t>
            </a:r>
            <a:endParaRPr lang="en-US" dirty="0">
              <a:sym typeface="+mn-ea"/>
            </a:endParaRPr>
          </a:p>
          <a:p>
            <a:endParaRPr lang="en-US" dirty="0">
              <a:sym typeface="+mn-ea"/>
            </a:endParaRPr>
          </a:p>
          <a:p>
            <a:r>
              <a:rPr lang="en-US" dirty="0">
                <a:sym typeface="+mn-ea"/>
              </a:rPr>
              <a:t>MOBICOM.T_PAYMENTUNBLOCK_CONFIG -</a:t>
            </a:r>
            <a:r>
              <a:rPr lang="en-US" dirty="0" err="1">
                <a:sym typeface="+mn-ea"/>
              </a:rPr>
              <a:t>ын</a:t>
            </a:r>
            <a:r>
              <a:rPr lang="en-US" dirty="0">
                <a:sym typeface="+mn-ea"/>
              </a:rPr>
              <a:t> </a:t>
            </a:r>
            <a:r>
              <a:rPr lang="en-US" dirty="0" err="1">
                <a:sym typeface="+mn-ea"/>
              </a:rPr>
              <a:t>багануудыг</a:t>
            </a:r>
            <a:r>
              <a:rPr lang="en-US" dirty="0">
                <a:sym typeface="+mn-ea"/>
              </a:rPr>
              <a:t> </a:t>
            </a:r>
            <a:r>
              <a:rPr lang="en-US" dirty="0" err="1">
                <a:sym typeface="+mn-ea"/>
              </a:rPr>
              <a:t>тайлбарлавал</a:t>
            </a:r>
            <a:r>
              <a:rPr lang="en-US" dirty="0">
                <a:sym typeface="+mn-ea"/>
              </a:rPr>
              <a:t>:</a:t>
            </a:r>
          </a:p>
          <a:p>
            <a:r>
              <a:rPr lang="en-US" dirty="0">
                <a:sym typeface="+mn-ea"/>
              </a:rPr>
              <a:t>-	C_TYPE – Customer group type</a:t>
            </a:r>
          </a:p>
          <a:p>
            <a:r>
              <a:rPr lang="en-US" dirty="0">
                <a:sym typeface="+mn-ea"/>
              </a:rPr>
              <a:t>-	C_SCORE – Customer scoring type</a:t>
            </a:r>
          </a:p>
          <a:p>
            <a:r>
              <a:rPr lang="en-US" dirty="0">
                <a:sym typeface="+mn-ea"/>
              </a:rPr>
              <a:t>-	C_ACTIONDAY – </a:t>
            </a:r>
            <a:r>
              <a:rPr lang="en-US" dirty="0" err="1">
                <a:sym typeface="+mn-ea"/>
              </a:rPr>
              <a:t>Хаалт</a:t>
            </a:r>
            <a:r>
              <a:rPr lang="en-US" dirty="0">
                <a:sym typeface="+mn-ea"/>
              </a:rPr>
              <a:t> </a:t>
            </a:r>
            <a:r>
              <a:rPr lang="en-US" dirty="0" err="1">
                <a:sym typeface="+mn-ea"/>
              </a:rPr>
              <a:t>явуулах</a:t>
            </a:r>
            <a:r>
              <a:rPr lang="en-US" dirty="0">
                <a:sym typeface="+mn-ea"/>
              </a:rPr>
              <a:t> </a:t>
            </a:r>
            <a:r>
              <a:rPr lang="en-US" dirty="0" err="1">
                <a:sym typeface="+mn-ea"/>
              </a:rPr>
              <a:t>өдөр</a:t>
            </a:r>
            <a:endParaRPr lang="en-US" dirty="0">
              <a:sym typeface="+mn-ea"/>
            </a:endParaRPr>
          </a:p>
          <a:p>
            <a:r>
              <a:rPr lang="en-US" dirty="0">
                <a:sym typeface="+mn-ea"/>
              </a:rPr>
              <a:t>-	C_PRIORITY – </a:t>
            </a:r>
            <a:r>
              <a:rPr lang="en-US" dirty="0" err="1">
                <a:sym typeface="+mn-ea"/>
              </a:rPr>
              <a:t>Хаалт</a:t>
            </a:r>
            <a:r>
              <a:rPr lang="en-US" dirty="0">
                <a:sym typeface="+mn-ea"/>
              </a:rPr>
              <a:t> </a:t>
            </a:r>
            <a:r>
              <a:rPr lang="en-US" dirty="0" err="1">
                <a:sym typeface="+mn-ea"/>
              </a:rPr>
              <a:t>хийх</a:t>
            </a:r>
            <a:r>
              <a:rPr lang="en-US" dirty="0">
                <a:sym typeface="+mn-ea"/>
              </a:rPr>
              <a:t> </a:t>
            </a:r>
            <a:r>
              <a:rPr lang="en-US" dirty="0" err="1">
                <a:sym typeface="+mn-ea"/>
              </a:rPr>
              <a:t>дараалал</a:t>
            </a:r>
            <a:endParaRPr lang="en-US" dirty="0">
              <a:sym typeface="+mn-ea"/>
            </a:endParaRPr>
          </a:p>
          <a:p>
            <a:r>
              <a:rPr lang="en-US" dirty="0">
                <a:sym typeface="+mn-ea"/>
              </a:rPr>
              <a:t>-	C_ACTION – </a:t>
            </a:r>
            <a:r>
              <a:rPr lang="en-US" dirty="0" err="1">
                <a:sym typeface="+mn-ea"/>
              </a:rPr>
              <a:t>Хаалтын</a:t>
            </a:r>
            <a:r>
              <a:rPr lang="en-US" dirty="0">
                <a:sym typeface="+mn-ea"/>
              </a:rPr>
              <a:t> </a:t>
            </a:r>
            <a:r>
              <a:rPr lang="en-US" dirty="0" err="1">
                <a:sym typeface="+mn-ea"/>
              </a:rPr>
              <a:t>төрөл</a:t>
            </a:r>
            <a:endParaRPr lang="en-US" dirty="0">
              <a:sym typeface="+mn-ea"/>
            </a:endParaRPr>
          </a:p>
          <a:p>
            <a:r>
              <a:rPr lang="en-US" dirty="0">
                <a:sym typeface="+mn-ea"/>
              </a:rPr>
              <a:t>-	C_ACTIONPARAM – </a:t>
            </a:r>
            <a:r>
              <a:rPr lang="en-US" dirty="0" err="1">
                <a:sym typeface="+mn-ea"/>
              </a:rPr>
              <a:t>Хаалт</a:t>
            </a:r>
            <a:r>
              <a:rPr lang="en-US" dirty="0">
                <a:sym typeface="+mn-ea"/>
              </a:rPr>
              <a:t>(</a:t>
            </a:r>
            <a:r>
              <a:rPr lang="en-US" dirty="0" err="1">
                <a:sym typeface="+mn-ea"/>
              </a:rPr>
              <a:t>postgw-рүү</a:t>
            </a:r>
            <a:r>
              <a:rPr lang="en-US" dirty="0">
                <a:sym typeface="+mn-ea"/>
              </a:rPr>
              <a:t> </a:t>
            </a:r>
            <a:r>
              <a:rPr lang="en-US" dirty="0" err="1">
                <a:sym typeface="+mn-ea"/>
              </a:rPr>
              <a:t>шидэх</a:t>
            </a:r>
            <a:r>
              <a:rPr lang="en-US" dirty="0">
                <a:sym typeface="+mn-ea"/>
              </a:rPr>
              <a:t> command script) </a:t>
            </a:r>
          </a:p>
          <a:p>
            <a:r>
              <a:rPr lang="en-US" dirty="0">
                <a:sym typeface="+mn-ea"/>
              </a:rPr>
              <a:t>-	C_TABLE_NAME  – </a:t>
            </a:r>
            <a:r>
              <a:rPr lang="en-US" dirty="0" err="1">
                <a:sym typeface="+mn-ea"/>
              </a:rPr>
              <a:t>Хаалт</a:t>
            </a:r>
            <a:r>
              <a:rPr lang="en-US" dirty="0">
                <a:sym typeface="+mn-ea"/>
              </a:rPr>
              <a:t> </a:t>
            </a:r>
            <a:r>
              <a:rPr lang="en-US" dirty="0" err="1">
                <a:sym typeface="+mn-ea"/>
              </a:rPr>
              <a:t>хийхэд</a:t>
            </a:r>
            <a:r>
              <a:rPr lang="en-US" dirty="0">
                <a:sym typeface="+mn-ea"/>
              </a:rPr>
              <a:t> </a:t>
            </a:r>
            <a:r>
              <a:rPr lang="en-US" dirty="0" err="1">
                <a:sym typeface="+mn-ea"/>
              </a:rPr>
              <a:t>ашиглагдах</a:t>
            </a:r>
            <a:r>
              <a:rPr lang="en-US" dirty="0">
                <a:sym typeface="+mn-ea"/>
              </a:rPr>
              <a:t> view</a:t>
            </a:r>
          </a:p>
          <a:p>
            <a:r>
              <a:rPr lang="en-US" dirty="0">
                <a:sym typeface="+mn-ea"/>
              </a:rPr>
              <a:t>-	C_FIELD_NAME - C_TABLE_NAME </a:t>
            </a:r>
            <a:r>
              <a:rPr lang="en-US" dirty="0" err="1">
                <a:sym typeface="+mn-ea"/>
              </a:rPr>
              <a:t>дээрх</a:t>
            </a:r>
            <a:r>
              <a:rPr lang="en-US" dirty="0">
                <a:sym typeface="+mn-ea"/>
              </a:rPr>
              <a:t> view-н </a:t>
            </a:r>
            <a:r>
              <a:rPr lang="en-US" dirty="0" err="1">
                <a:sym typeface="+mn-ea"/>
              </a:rPr>
              <a:t>хэд</a:t>
            </a:r>
            <a:r>
              <a:rPr lang="en-US" dirty="0">
                <a:sym typeface="+mn-ea"/>
              </a:rPr>
              <a:t> </a:t>
            </a:r>
            <a:r>
              <a:rPr lang="en-US" dirty="0" err="1">
                <a:sym typeface="+mn-ea"/>
              </a:rPr>
              <a:t>дэхь</a:t>
            </a:r>
            <a:r>
              <a:rPr lang="en-US" dirty="0">
                <a:sym typeface="+mn-ea"/>
              </a:rPr>
              <a:t> </a:t>
            </a:r>
            <a:r>
              <a:rPr lang="en-US" dirty="0" err="1">
                <a:sym typeface="+mn-ea"/>
              </a:rPr>
              <a:t>баганаас</a:t>
            </a:r>
            <a:r>
              <a:rPr lang="en-US" dirty="0">
                <a:sym typeface="+mn-ea"/>
              </a:rPr>
              <a:t> </a:t>
            </a:r>
            <a:r>
              <a:rPr lang="en-US" dirty="0" err="1">
                <a:sym typeface="+mn-ea"/>
              </a:rPr>
              <a:t>юу</a:t>
            </a:r>
            <a:r>
              <a:rPr lang="en-US" dirty="0">
                <a:sym typeface="+mn-ea"/>
              </a:rPr>
              <a:t> </a:t>
            </a:r>
            <a:r>
              <a:rPr lang="en-US" dirty="0" err="1">
                <a:sym typeface="+mn-ea"/>
              </a:rPr>
              <a:t>авч</a:t>
            </a:r>
            <a:r>
              <a:rPr lang="en-US" dirty="0">
                <a:sym typeface="+mn-ea"/>
              </a:rPr>
              <a:t> </a:t>
            </a:r>
            <a:r>
              <a:rPr lang="en-US" dirty="0" err="1">
                <a:sym typeface="+mn-ea"/>
              </a:rPr>
              <a:t>байгааг</a:t>
            </a:r>
            <a:r>
              <a:rPr lang="en-US" dirty="0">
                <a:sym typeface="+mn-ea"/>
              </a:rPr>
              <a:t> </a:t>
            </a:r>
            <a:r>
              <a:rPr lang="en-US" dirty="0" err="1">
                <a:sym typeface="+mn-ea"/>
              </a:rPr>
              <a:t>илэрхийлнэ</a:t>
            </a:r>
            <a:r>
              <a:rPr lang="en-US" dirty="0">
                <a:sym typeface="+mn-ea"/>
              </a:rPr>
              <a:t>.</a:t>
            </a:r>
          </a:p>
          <a:p>
            <a:r>
              <a:rPr lang="en-US" dirty="0">
                <a:sym typeface="+mn-ea"/>
              </a:rPr>
              <a:t>-	C_THREAD_COUNT -  </a:t>
            </a:r>
            <a:r>
              <a:rPr lang="en-US" dirty="0" err="1">
                <a:sym typeface="+mn-ea"/>
              </a:rPr>
              <a:t>Хаалтыг</a:t>
            </a:r>
            <a:r>
              <a:rPr lang="en-US" dirty="0">
                <a:sym typeface="+mn-ea"/>
              </a:rPr>
              <a:t> </a:t>
            </a:r>
            <a:r>
              <a:rPr lang="en-US" dirty="0" err="1">
                <a:sym typeface="+mn-ea"/>
              </a:rPr>
              <a:t>нэг</a:t>
            </a:r>
            <a:r>
              <a:rPr lang="en-US" dirty="0">
                <a:sym typeface="+mn-ea"/>
              </a:rPr>
              <a:t> </a:t>
            </a:r>
            <a:r>
              <a:rPr lang="en-US" dirty="0" err="1">
                <a:sym typeface="+mn-ea"/>
              </a:rPr>
              <a:t>дор</a:t>
            </a:r>
            <a:r>
              <a:rPr lang="en-US" dirty="0">
                <a:sym typeface="+mn-ea"/>
              </a:rPr>
              <a:t> </a:t>
            </a:r>
            <a:r>
              <a:rPr lang="en-US" dirty="0" err="1">
                <a:sym typeface="+mn-ea"/>
              </a:rPr>
              <a:t>хэдэн</a:t>
            </a:r>
            <a:r>
              <a:rPr lang="en-US" dirty="0">
                <a:sym typeface="+mn-ea"/>
              </a:rPr>
              <a:t> </a:t>
            </a:r>
            <a:r>
              <a:rPr lang="en-US" dirty="0" err="1">
                <a:sym typeface="+mn-ea"/>
              </a:rPr>
              <a:t>зэрэг</a:t>
            </a:r>
            <a:r>
              <a:rPr lang="en-US" dirty="0">
                <a:sym typeface="+mn-ea"/>
              </a:rPr>
              <a:t> </a:t>
            </a:r>
            <a:r>
              <a:rPr lang="en-US" dirty="0" err="1">
                <a:sym typeface="+mn-ea"/>
              </a:rPr>
              <a:t>явуулах</a:t>
            </a:r>
            <a:r>
              <a:rPr lang="en-US" dirty="0">
                <a:sym typeface="+mn-ea"/>
              </a:rPr>
              <a:t> </a:t>
            </a:r>
            <a:r>
              <a:rPr lang="en-US" dirty="0" err="1">
                <a:sym typeface="+mn-ea"/>
              </a:rPr>
              <a:t>тоо</a:t>
            </a:r>
            <a:endParaRPr lang="en-US" dirty="0">
              <a:sym typeface="+mn-ea"/>
            </a:endParaRPr>
          </a:p>
        </p:txBody>
      </p:sp>
      <p:sp>
        <p:nvSpPr>
          <p:cNvPr id="4" name="Slide Number Placeholder 3"/>
          <p:cNvSpPr>
            <a:spLocks noGrp="1"/>
          </p:cNvSpPr>
          <p:nvPr>
            <p:ph type="sldNum" sz="quarter" idx="5"/>
          </p:nvPr>
        </p:nvSpPr>
        <p:spPr/>
        <p:txBody>
          <a:bodyPr/>
          <a:lstStyle/>
          <a:p>
            <a:fld id="{4F07A0CF-0DE1-4A6A-B743-6419077A0AB1}" type="slidenum">
              <a:rPr lang="en-US" smtClean="0"/>
              <a:t>16</a:t>
            </a:fld>
            <a:endParaRPr lang="en-US"/>
          </a:p>
        </p:txBody>
      </p:sp>
    </p:spTree>
    <p:extLst>
      <p:ext uri="{BB962C8B-B14F-4D97-AF65-F5344CB8AC3E}">
        <p14:creationId xmlns:p14="http://schemas.microsoft.com/office/powerpoint/2010/main" val="3295382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dirty="0"/>
              <a:t>BSCS</a:t>
            </a:r>
            <a:r>
              <a:rPr lang="mn-MN" dirty="0"/>
              <a:t>-</a:t>
            </a:r>
            <a:r>
              <a:rPr lang="en-US" dirty="0" err="1"/>
              <a:t>checkroaming</a:t>
            </a:r>
            <a:r>
              <a:rPr lang="mn-MN" dirty="0"/>
              <a:t>-рүү</a:t>
            </a:r>
            <a:r>
              <a:rPr lang="mn-MN" baseline="0" dirty="0"/>
              <a:t> листүүдээ шидээд </a:t>
            </a:r>
            <a:r>
              <a:rPr lang="en-US" baseline="0" dirty="0" err="1"/>
              <a:t>checkroaming</a:t>
            </a:r>
            <a:r>
              <a:rPr lang="mn-MN" baseline="0" dirty="0"/>
              <a:t> нь </a:t>
            </a:r>
            <a:r>
              <a:rPr lang="en-US" dirty="0"/>
              <a:t>SMSGW</a:t>
            </a:r>
            <a:r>
              <a:rPr lang="mn-MN" dirty="0"/>
              <a:t>-рүү</a:t>
            </a:r>
            <a:r>
              <a:rPr lang="mn-MN" baseline="0" dirty="0"/>
              <a:t> мессежүүдээ шиднэ. </a:t>
            </a:r>
          </a:p>
          <a:p>
            <a:r>
              <a:rPr lang="en-US" dirty="0"/>
              <a:t>Barring table deer </a:t>
            </a:r>
            <a:r>
              <a:rPr lang="en-US" dirty="0" err="1"/>
              <a:t>udur</a:t>
            </a:r>
            <a:r>
              <a:rPr lang="en-US" dirty="0"/>
              <a:t> </a:t>
            </a:r>
            <a:r>
              <a:rPr lang="en-US" dirty="0" err="1"/>
              <a:t>bolgon</a:t>
            </a:r>
            <a:r>
              <a:rPr lang="en-US" dirty="0"/>
              <a:t> </a:t>
            </a:r>
            <a:r>
              <a:rPr lang="en-US" dirty="0" err="1"/>
              <a:t>viewee</a:t>
            </a:r>
            <a:r>
              <a:rPr lang="en-US" dirty="0"/>
              <a:t> select-</a:t>
            </a:r>
            <a:r>
              <a:rPr lang="en-US" dirty="0" err="1"/>
              <a:t>ledeg</a:t>
            </a:r>
            <a:r>
              <a:rPr lang="en-US" dirty="0"/>
              <a:t> JAR </a:t>
            </a:r>
            <a:r>
              <a:rPr lang="en-US" dirty="0" err="1"/>
              <a:t>ajillaj</a:t>
            </a:r>
            <a:r>
              <a:rPr lang="en-US" dirty="0"/>
              <a:t> </a:t>
            </a:r>
            <a:r>
              <a:rPr lang="en-US" dirty="0" err="1"/>
              <a:t>bgaa</a:t>
            </a:r>
            <a:r>
              <a:rPr lang="en-US" dirty="0"/>
              <a:t>. barring-</a:t>
            </a:r>
            <a:r>
              <a:rPr lang="en-US" dirty="0" err="1"/>
              <a:t>PostGW</a:t>
            </a:r>
            <a:r>
              <a:rPr lang="en-US" dirty="0"/>
              <a:t>-</a:t>
            </a:r>
            <a:r>
              <a:rPr lang="en-US" dirty="0" err="1"/>
              <a:t>eer</a:t>
            </a:r>
            <a:r>
              <a:rPr lang="en-US" dirty="0"/>
              <a:t> </a:t>
            </a:r>
            <a:r>
              <a:rPr lang="en-US" dirty="0" err="1"/>
              <a:t>damjaad</a:t>
            </a:r>
            <a:r>
              <a:rPr lang="en-US" dirty="0"/>
              <a:t> ad equipment function command </a:t>
            </a:r>
            <a:r>
              <a:rPr lang="en-US" dirty="0" err="1"/>
              <a:t>ajillaad</a:t>
            </a:r>
            <a:r>
              <a:rPr lang="en-US" dirty="0"/>
              <a:t> cx deer </a:t>
            </a:r>
            <a:r>
              <a:rPr lang="en-US" dirty="0" err="1"/>
              <a:t>duudna</a:t>
            </a:r>
            <a:r>
              <a:rPr lang="en-US" dirty="0"/>
              <a:t> cx deer </a:t>
            </a:r>
            <a:r>
              <a:rPr lang="en-US" dirty="0" err="1"/>
              <a:t>tulbur</a:t>
            </a:r>
            <a:r>
              <a:rPr lang="en-US" dirty="0"/>
              <a:t> </a:t>
            </a:r>
            <a:r>
              <a:rPr lang="en-US" dirty="0" err="1"/>
              <a:t>haah</a:t>
            </a:r>
            <a:r>
              <a:rPr lang="en-US" dirty="0"/>
              <a:t> </a:t>
            </a:r>
            <a:r>
              <a:rPr lang="en-US" dirty="0" err="1"/>
              <a:t>medeelel</a:t>
            </a:r>
            <a:r>
              <a:rPr lang="en-US" dirty="0"/>
              <a:t> n </a:t>
            </a:r>
            <a:r>
              <a:rPr lang="en-US" dirty="0" err="1"/>
              <a:t>ochinguut</a:t>
            </a:r>
            <a:r>
              <a:rPr lang="en-US" dirty="0"/>
              <a:t> MP-</a:t>
            </a:r>
            <a:r>
              <a:rPr lang="en-US" dirty="0" err="1"/>
              <a:t>eer</a:t>
            </a:r>
            <a:r>
              <a:rPr lang="en-US" dirty="0"/>
              <a:t> </a:t>
            </a:r>
            <a:r>
              <a:rPr lang="en-US" dirty="0" err="1"/>
              <a:t>damjaad</a:t>
            </a:r>
            <a:r>
              <a:rPr lang="en-US" dirty="0"/>
              <a:t> HSS deer </a:t>
            </a:r>
            <a:r>
              <a:rPr lang="en-US" dirty="0" err="1"/>
              <a:t>ochood</a:t>
            </a:r>
            <a:r>
              <a:rPr lang="en-US" dirty="0"/>
              <a:t> </a:t>
            </a:r>
            <a:r>
              <a:rPr lang="en-US" dirty="0" err="1"/>
              <a:t>tulburuus</a:t>
            </a:r>
            <a:r>
              <a:rPr lang="en-US" dirty="0"/>
              <a:t> </a:t>
            </a:r>
            <a:r>
              <a:rPr lang="en-US" dirty="0" err="1"/>
              <a:t>haagdana</a:t>
            </a:r>
            <a:r>
              <a:rPr lang="en-US" dirty="0"/>
              <a:t>.</a:t>
            </a:r>
            <a:r>
              <a:rPr lang="en-US" baseline="0" dirty="0"/>
              <a:t> CX </a:t>
            </a:r>
            <a:r>
              <a:rPr lang="mn-MN" baseline="0" dirty="0"/>
              <a:t>дээр хааж байгаан зөвхөн манай дээр харагдаж байгаа үйлдэл нь яг </a:t>
            </a:r>
            <a:r>
              <a:rPr lang="en-US" baseline="0" dirty="0"/>
              <a:t>HSS</a:t>
            </a:r>
            <a:r>
              <a:rPr lang="mn-MN" baseline="0" dirty="0"/>
              <a:t> дээр хаагдаж байж хэрэглэгч дээр хаагдана.</a:t>
            </a:r>
            <a:endParaRPr lang="en-US" dirty="0"/>
          </a:p>
          <a:p>
            <a:endParaRPr lang="en-US" dirty="0"/>
          </a:p>
          <a:p>
            <a:r>
              <a:rPr lang="en-US" dirty="0"/>
              <a:t>Function- add on </a:t>
            </a:r>
            <a:r>
              <a:rPr lang="mn-MN" dirty="0"/>
              <a:t>дээр задлахаар</a:t>
            </a:r>
            <a:r>
              <a:rPr lang="mn-MN" baseline="0" dirty="0"/>
              <a:t> </a:t>
            </a:r>
            <a:r>
              <a:rPr lang="mn-MN" dirty="0"/>
              <a:t>фолдерүүд</a:t>
            </a:r>
            <a:r>
              <a:rPr lang="mn-MN" baseline="0" dirty="0"/>
              <a:t> харагдаж байгаа тэр нь </a:t>
            </a:r>
            <a:r>
              <a:rPr lang="en-US" baseline="0" dirty="0"/>
              <a:t>equipment</a:t>
            </a:r>
            <a:endParaRPr lang="en-US" dirty="0"/>
          </a:p>
          <a:p>
            <a:r>
              <a:rPr lang="en-US" dirty="0"/>
              <a:t>barring</a:t>
            </a:r>
          </a:p>
          <a:p>
            <a:r>
              <a:rPr lang="en-US" dirty="0"/>
              <a:t>unbarring</a:t>
            </a:r>
            <a:r>
              <a:rPr lang="en-US" dirty="0">
                <a:cs typeface="Mongolian Baiti" panose="03000500000000000000" charset="0"/>
              </a:rPr>
              <a:t>-р </a:t>
            </a:r>
            <a:r>
              <a:rPr lang="en-US" dirty="0" err="1">
                <a:cs typeface="Mongolian Baiti" panose="03000500000000000000" charset="0"/>
              </a:rPr>
              <a:t>манайх</a:t>
            </a:r>
            <a:r>
              <a:rPr lang="en-US" dirty="0">
                <a:cs typeface="Mongolian Baiti" panose="03000500000000000000" charset="0"/>
              </a:rPr>
              <a:t> </a:t>
            </a:r>
            <a:r>
              <a:rPr lang="en-US" dirty="0" err="1">
                <a:cs typeface="Mongolian Baiti" panose="03000500000000000000" charset="0"/>
              </a:rPr>
              <a:t>дамжиж</a:t>
            </a:r>
            <a:r>
              <a:rPr lang="en-US" dirty="0">
                <a:cs typeface="Mongolian Baiti" panose="03000500000000000000" charset="0"/>
              </a:rPr>
              <a:t> </a:t>
            </a:r>
            <a:r>
              <a:rPr lang="en-US" dirty="0" err="1">
                <a:cs typeface="Mongolian Baiti" panose="03000500000000000000" charset="0"/>
              </a:rPr>
              <a:t>байгаа</a:t>
            </a:r>
            <a:endParaRPr lang="en-US" dirty="0"/>
          </a:p>
          <a:p>
            <a:endParaRPr lang="en-US" dirty="0"/>
          </a:p>
        </p:txBody>
      </p:sp>
    </p:spTree>
    <p:extLst>
      <p:ext uri="{BB962C8B-B14F-4D97-AF65-F5344CB8AC3E}">
        <p14:creationId xmlns:p14="http://schemas.microsoft.com/office/powerpoint/2010/main" val="1080988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dirty="0" err="1">
                <a:sym typeface="+mn-ea"/>
              </a:rPr>
              <a:t>Төлөлт</a:t>
            </a:r>
            <a:r>
              <a:rPr lang="en-US" dirty="0">
                <a:sym typeface="+mn-ea"/>
              </a:rPr>
              <a:t> </a:t>
            </a:r>
            <a:r>
              <a:rPr lang="en-US" dirty="0" err="1">
                <a:sym typeface="+mn-ea"/>
              </a:rPr>
              <a:t>нь</a:t>
            </a:r>
            <a:r>
              <a:rPr lang="en-US" dirty="0">
                <a:sym typeface="+mn-ea"/>
              </a:rPr>
              <a:t> </a:t>
            </a:r>
            <a:r>
              <a:rPr lang="en-US" dirty="0" err="1">
                <a:sym typeface="+mn-ea"/>
              </a:rPr>
              <a:t>Банк</a:t>
            </a:r>
            <a:r>
              <a:rPr lang="en-US" dirty="0">
                <a:sym typeface="+mn-ea"/>
              </a:rPr>
              <a:t>, </a:t>
            </a:r>
            <a:r>
              <a:rPr lang="en-US" dirty="0" err="1">
                <a:sym typeface="+mn-ea"/>
              </a:rPr>
              <a:t>Мобайл</a:t>
            </a:r>
            <a:r>
              <a:rPr lang="en-US" dirty="0">
                <a:sym typeface="+mn-ea"/>
              </a:rPr>
              <a:t>, SMS ... </a:t>
            </a:r>
            <a:r>
              <a:rPr lang="en-US" dirty="0" err="1">
                <a:sym typeface="+mn-ea"/>
              </a:rPr>
              <a:t>зэрэ</a:t>
            </a:r>
            <a:r>
              <a:rPr lang="en-US" altLang="en-US" dirty="0" err="1">
                <a:cs typeface="Mongolian Baiti" panose="03000500000000000000" charset="0"/>
                <a:sym typeface="+mn-ea"/>
              </a:rPr>
              <a:t>г</a:t>
            </a:r>
            <a:r>
              <a:rPr lang="en-US" altLang="en-US" dirty="0">
                <a:cs typeface="Mongolian Baiti" panose="03000500000000000000" charset="0"/>
                <a:sym typeface="+mn-ea"/>
              </a:rPr>
              <a:t> </a:t>
            </a:r>
            <a:r>
              <a:rPr lang="en-US" altLang="en-US" dirty="0" err="1">
                <a:cs typeface="Mongolian Baiti" panose="03000500000000000000" charset="0"/>
                <a:sym typeface="+mn-ea"/>
              </a:rPr>
              <a:t>дараах</a:t>
            </a:r>
            <a:r>
              <a:rPr lang="en-US" altLang="en-US" dirty="0">
                <a:cs typeface="Mongolian Baiti" panose="03000500000000000000" charset="0"/>
                <a:sym typeface="+mn-ea"/>
              </a:rPr>
              <a:t> </a:t>
            </a:r>
            <a:r>
              <a:rPr lang="en-US" altLang="en-US" dirty="0" err="1">
                <a:cs typeface="Mongolian Baiti" panose="03000500000000000000" charset="0"/>
                <a:sym typeface="+mn-ea"/>
              </a:rPr>
              <a:t>сувгуудаар</a:t>
            </a:r>
            <a:r>
              <a:rPr lang="en-US" altLang="en-US" dirty="0">
                <a:cs typeface="Mongolian Baiti" panose="03000500000000000000" charset="0"/>
                <a:sym typeface="+mn-ea"/>
              </a:rPr>
              <a:t> </a:t>
            </a:r>
            <a:r>
              <a:rPr lang="en-US" dirty="0">
                <a:sym typeface="+mn-ea"/>
              </a:rPr>
              <a:t> </a:t>
            </a:r>
            <a:r>
              <a:rPr lang="en-US" dirty="0" err="1">
                <a:sym typeface="+mn-ea"/>
              </a:rPr>
              <a:t>төлөлт</a:t>
            </a:r>
            <a:r>
              <a:rPr lang="en-US" dirty="0">
                <a:sym typeface="+mn-ea"/>
              </a:rPr>
              <a:t> </a:t>
            </a:r>
            <a:r>
              <a:rPr lang="en-US" dirty="0" err="1">
                <a:sym typeface="+mn-ea"/>
              </a:rPr>
              <a:t>орж</a:t>
            </a:r>
            <a:r>
              <a:rPr lang="en-US" dirty="0">
                <a:sym typeface="+mn-ea"/>
              </a:rPr>
              <a:t> </a:t>
            </a:r>
            <a:r>
              <a:rPr lang="en-US" dirty="0" err="1">
                <a:sym typeface="+mn-ea"/>
              </a:rPr>
              <a:t>ирдэг</a:t>
            </a:r>
            <a:r>
              <a:rPr lang="en-US" dirty="0">
                <a:sym typeface="+mn-ea"/>
              </a:rPr>
              <a:t>. </a:t>
            </a:r>
            <a:r>
              <a:rPr lang="en-US" altLang="en-US" dirty="0" err="1">
                <a:cs typeface="Mongolian Baiti" panose="03000500000000000000" charset="0"/>
                <a:sym typeface="+mn-ea"/>
              </a:rPr>
              <a:t>Бүх</a:t>
            </a:r>
            <a:r>
              <a:rPr lang="en-US" altLang="en-US" dirty="0">
                <a:cs typeface="Mongolian Baiti" panose="03000500000000000000" charset="0"/>
                <a:sym typeface="+mn-ea"/>
              </a:rPr>
              <a:t> </a:t>
            </a:r>
            <a:r>
              <a:rPr lang="en-US" altLang="en-US" dirty="0" err="1">
                <a:cs typeface="Mongolian Baiti" panose="03000500000000000000" charset="0"/>
                <a:sym typeface="+mn-ea"/>
              </a:rPr>
              <a:t>төлбөр</a:t>
            </a:r>
            <a:r>
              <a:rPr lang="en-US" altLang="en-US" dirty="0">
                <a:cs typeface="Mongolian Baiti" panose="03000500000000000000" charset="0"/>
                <a:sym typeface="+mn-ea"/>
              </a:rPr>
              <a:t> </a:t>
            </a:r>
            <a:r>
              <a:rPr lang="en-US" altLang="en-US" dirty="0" err="1">
                <a:cs typeface="Mongolian Baiti" panose="03000500000000000000" charset="0"/>
                <a:sym typeface="+mn-ea"/>
              </a:rPr>
              <a:t>төлөлтүүд</a:t>
            </a:r>
            <a:r>
              <a:rPr lang="en-US" altLang="en-US" dirty="0">
                <a:cs typeface="Mongolian Baiti" panose="03000500000000000000" charset="0"/>
                <a:sym typeface="+mn-ea"/>
              </a:rPr>
              <a:t> </a:t>
            </a:r>
            <a:r>
              <a:rPr lang="en-US" dirty="0">
                <a:sym typeface="+mn-ea"/>
              </a:rPr>
              <a:t>POSTGW-</a:t>
            </a:r>
            <a:r>
              <a:rPr lang="en-US" dirty="0" err="1">
                <a:sym typeface="+mn-ea"/>
              </a:rPr>
              <a:t>ээр</a:t>
            </a:r>
            <a:r>
              <a:rPr lang="en-US" dirty="0">
                <a:sym typeface="+mn-ea"/>
              </a:rPr>
              <a:t> </a:t>
            </a:r>
            <a:r>
              <a:rPr lang="en-US" dirty="0" err="1">
                <a:sym typeface="+mn-ea"/>
              </a:rPr>
              <a:t>дамжиж</a:t>
            </a:r>
            <a:r>
              <a:rPr lang="en-US" dirty="0">
                <a:sym typeface="+mn-ea"/>
              </a:rPr>
              <a:t> </a:t>
            </a:r>
            <a:r>
              <a:rPr lang="en-US" dirty="0" err="1">
                <a:sym typeface="+mn-ea"/>
              </a:rPr>
              <a:t>орж</a:t>
            </a:r>
            <a:r>
              <a:rPr lang="en-US" dirty="0">
                <a:sym typeface="+mn-ea"/>
              </a:rPr>
              <a:t> </a:t>
            </a:r>
            <a:r>
              <a:rPr lang="en-US" dirty="0" err="1">
                <a:sym typeface="+mn-ea"/>
              </a:rPr>
              <a:t>ир</a:t>
            </a:r>
            <a:r>
              <a:rPr lang="en-US" altLang="en-US" dirty="0" err="1">
                <a:cs typeface="Mongolian Baiti" panose="03000500000000000000" charset="0"/>
                <a:sym typeface="+mn-ea"/>
              </a:rPr>
              <a:t>дэг</a:t>
            </a:r>
            <a:r>
              <a:rPr lang="en-US" dirty="0">
                <a:sym typeface="+mn-ea"/>
              </a:rPr>
              <a:t>. POSTGW </a:t>
            </a:r>
            <a:r>
              <a:rPr lang="en-US" dirty="0" err="1">
                <a:sym typeface="+mn-ea"/>
              </a:rPr>
              <a:t>ээр</a:t>
            </a:r>
            <a:r>
              <a:rPr lang="en-US" dirty="0">
                <a:sym typeface="+mn-ea"/>
              </a:rPr>
              <a:t> </a:t>
            </a:r>
            <a:r>
              <a:rPr lang="en-US" dirty="0" err="1">
                <a:sym typeface="+mn-ea"/>
              </a:rPr>
              <a:t>амжилттай</a:t>
            </a:r>
            <a:r>
              <a:rPr lang="en-US" dirty="0">
                <a:sym typeface="+mn-ea"/>
              </a:rPr>
              <a:t> </a:t>
            </a:r>
            <a:r>
              <a:rPr lang="en-US" dirty="0" err="1">
                <a:sym typeface="+mn-ea"/>
              </a:rPr>
              <a:t>орж</a:t>
            </a:r>
            <a:r>
              <a:rPr lang="en-US" dirty="0">
                <a:sym typeface="+mn-ea"/>
              </a:rPr>
              <a:t> </a:t>
            </a:r>
            <a:r>
              <a:rPr lang="en-US" dirty="0" err="1">
                <a:sym typeface="+mn-ea"/>
              </a:rPr>
              <a:t>ирсэн</a:t>
            </a:r>
            <a:r>
              <a:rPr lang="en-US" dirty="0">
                <a:sym typeface="+mn-ea"/>
              </a:rPr>
              <a:t> </a:t>
            </a:r>
            <a:r>
              <a:rPr lang="en-US" dirty="0" err="1">
                <a:sym typeface="+mn-ea"/>
              </a:rPr>
              <a:t>бол</a:t>
            </a:r>
            <a:r>
              <a:rPr lang="en-US" dirty="0">
                <a:sym typeface="+mn-ea"/>
              </a:rPr>
              <a:t> BSCS </a:t>
            </a:r>
            <a:r>
              <a:rPr lang="en-US" dirty="0" err="1">
                <a:sym typeface="+mn-ea"/>
              </a:rPr>
              <a:t>баазын</a:t>
            </a:r>
            <a:r>
              <a:rPr lang="en-US" dirty="0">
                <a:sym typeface="+mn-ea"/>
              </a:rPr>
              <a:t> </a:t>
            </a:r>
            <a:r>
              <a:rPr lang="en-US" dirty="0" err="1">
                <a:sym typeface="+mn-ea"/>
              </a:rPr>
              <a:t>mobicom.t_payment</a:t>
            </a:r>
            <a:r>
              <a:rPr lang="en-US" dirty="0">
                <a:sym typeface="+mn-ea"/>
              </a:rPr>
              <a:t> table-д </a:t>
            </a:r>
            <a:r>
              <a:rPr lang="en-US" dirty="0" err="1">
                <a:sym typeface="+mn-ea"/>
              </a:rPr>
              <a:t>төлөлтийн</a:t>
            </a:r>
            <a:r>
              <a:rPr lang="en-US" dirty="0">
                <a:sym typeface="+mn-ea"/>
              </a:rPr>
              <a:t> </a:t>
            </a:r>
            <a:r>
              <a:rPr lang="en-US" dirty="0" err="1">
                <a:sym typeface="+mn-ea"/>
              </a:rPr>
              <a:t>мэдээ</a:t>
            </a:r>
            <a:r>
              <a:rPr lang="en-US" dirty="0">
                <a:sym typeface="+mn-ea"/>
              </a:rPr>
              <a:t> </a:t>
            </a:r>
            <a:r>
              <a:rPr lang="en-US" dirty="0" err="1">
                <a:sym typeface="+mn-ea"/>
              </a:rPr>
              <a:t>ор</a:t>
            </a:r>
            <a:r>
              <a:rPr lang="en-US" altLang="en-US" dirty="0" err="1">
                <a:cs typeface="Mongolian Baiti" panose="03000500000000000000" charset="0"/>
                <a:sym typeface="+mn-ea"/>
              </a:rPr>
              <a:t>сны</a:t>
            </a:r>
            <a:r>
              <a:rPr lang="en-US" altLang="en-US" dirty="0">
                <a:cs typeface="Mongolian Baiti" panose="03000500000000000000" charset="0"/>
                <a:sym typeface="+mn-ea"/>
              </a:rPr>
              <a:t> </a:t>
            </a:r>
            <a:r>
              <a:rPr lang="en-US" altLang="en-US" dirty="0" err="1">
                <a:cs typeface="Mongolian Baiti" panose="03000500000000000000" charset="0"/>
                <a:sym typeface="+mn-ea"/>
              </a:rPr>
              <a:t>дараа</a:t>
            </a:r>
            <a:r>
              <a:rPr lang="en-US" altLang="en-US" dirty="0">
                <a:cs typeface="Mongolian Baiti" panose="03000500000000000000" charset="0"/>
                <a:sym typeface="+mn-ea"/>
              </a:rPr>
              <a:t> PIH </a:t>
            </a:r>
            <a:r>
              <a:rPr lang="en-US" altLang="en-US" dirty="0" err="1">
                <a:cs typeface="Mongolian Baiti" panose="03000500000000000000" charset="0"/>
                <a:sym typeface="+mn-ea"/>
              </a:rPr>
              <a:t>процесс</a:t>
            </a:r>
            <a:r>
              <a:rPr lang="en-US" altLang="en-US" dirty="0">
                <a:cs typeface="Mongolian Baiti" panose="03000500000000000000" charset="0"/>
                <a:sym typeface="+mn-ea"/>
              </a:rPr>
              <a:t> </a:t>
            </a:r>
            <a:r>
              <a:rPr lang="en-US" altLang="en-US" dirty="0" err="1">
                <a:cs typeface="Mongolian Baiti" panose="03000500000000000000" charset="0"/>
                <a:sym typeface="+mn-ea"/>
              </a:rPr>
              <a:t>ажиллаад</a:t>
            </a:r>
            <a:r>
              <a:rPr lang="en-US" altLang="en-US" dirty="0">
                <a:cs typeface="Mongolian Baiti" panose="03000500000000000000" charset="0"/>
                <a:sym typeface="+mn-ea"/>
              </a:rPr>
              <a:t> </a:t>
            </a:r>
            <a:r>
              <a:rPr lang="en-US" altLang="en-US" dirty="0" err="1">
                <a:cs typeface="Mongolian Baiti" panose="03000500000000000000" charset="0"/>
                <a:sym typeface="+mn-ea"/>
              </a:rPr>
              <a:t>pihtap-руу</a:t>
            </a:r>
            <a:r>
              <a:rPr lang="en-US" altLang="en-US" dirty="0">
                <a:cs typeface="Mongolian Baiti" panose="03000500000000000000" charset="0"/>
                <a:sym typeface="+mn-ea"/>
              </a:rPr>
              <a:t> </a:t>
            </a:r>
            <a:r>
              <a:rPr lang="en-US" altLang="en-US" dirty="0" err="1">
                <a:cs typeface="Mongolian Baiti" panose="03000500000000000000" charset="0"/>
                <a:sym typeface="+mn-ea"/>
              </a:rPr>
              <a:t>төлбөрөө</a:t>
            </a:r>
            <a:r>
              <a:rPr lang="en-US" altLang="en-US" dirty="0">
                <a:cs typeface="Mongolian Baiti" panose="03000500000000000000" charset="0"/>
                <a:sym typeface="+mn-ea"/>
              </a:rPr>
              <a:t> insert </a:t>
            </a:r>
            <a:r>
              <a:rPr lang="en-US" altLang="en-US" dirty="0" err="1">
                <a:cs typeface="Mongolian Baiti" panose="03000500000000000000" charset="0"/>
                <a:sym typeface="+mn-ea"/>
              </a:rPr>
              <a:t>хийгээд</a:t>
            </a:r>
            <a:r>
              <a:rPr lang="en-US" altLang="en-US" dirty="0">
                <a:cs typeface="Mongolian Baiti" panose="03000500000000000000" charset="0"/>
                <a:sym typeface="+mn-ea"/>
              </a:rPr>
              <a:t> </a:t>
            </a:r>
            <a:r>
              <a:rPr lang="en-US" altLang="en-US" dirty="0" err="1">
                <a:cs typeface="Mongolian Baiti" panose="03000500000000000000" charset="0"/>
                <a:sym typeface="+mn-ea"/>
              </a:rPr>
              <a:t>curbalance</a:t>
            </a:r>
            <a:r>
              <a:rPr lang="en-US" altLang="en-US" dirty="0">
                <a:cs typeface="Mongolian Baiti" panose="03000500000000000000" charset="0"/>
                <a:sym typeface="+mn-ea"/>
              </a:rPr>
              <a:t> </a:t>
            </a:r>
            <a:r>
              <a:rPr lang="en-US" altLang="en-US" dirty="0" err="1">
                <a:cs typeface="Mongolian Baiti" panose="03000500000000000000" charset="0"/>
                <a:sym typeface="+mn-ea"/>
              </a:rPr>
              <a:t>ажиллана</a:t>
            </a:r>
            <a:r>
              <a:rPr lang="en-US" altLang="en-US" dirty="0">
                <a:cs typeface="Mongolian Baiti" panose="03000500000000000000" charset="0"/>
                <a:sym typeface="+mn-ea"/>
              </a:rPr>
              <a:t>.</a:t>
            </a:r>
          </a:p>
          <a:p>
            <a:endParaRPr lang="en-US" dirty="0">
              <a:sym typeface="+mn-ea"/>
            </a:endParaRPr>
          </a:p>
          <a:p>
            <a:r>
              <a:rPr lang="en-US" dirty="0"/>
              <a:t>/Payment-PIH </a:t>
            </a:r>
            <a:r>
              <a:rPr lang="en-US" altLang="en-US" dirty="0">
                <a:cs typeface="Mongolian Baiti" panose="03000500000000000000" charset="0"/>
              </a:rPr>
              <a:t>2н </a:t>
            </a:r>
            <a:r>
              <a:rPr lang="en-US" altLang="en-US" dirty="0" err="1">
                <a:cs typeface="Mongolian Baiti" panose="03000500000000000000" charset="0"/>
              </a:rPr>
              <a:t>хооронд</a:t>
            </a:r>
            <a:r>
              <a:rPr lang="en-US" altLang="en-US" dirty="0">
                <a:cs typeface="Mongolian Baiti" panose="03000500000000000000" charset="0"/>
              </a:rPr>
              <a:t> </a:t>
            </a:r>
            <a:r>
              <a:rPr lang="en-US" altLang="en-US" dirty="0" err="1">
                <a:cs typeface="Mongolian Baiti" panose="03000500000000000000" charset="0"/>
              </a:rPr>
              <a:t>cron</a:t>
            </a:r>
            <a:r>
              <a:rPr lang="en-US" altLang="en-US" dirty="0">
                <a:cs typeface="Mongolian Baiti" panose="03000500000000000000" charset="0"/>
              </a:rPr>
              <a:t> </a:t>
            </a:r>
            <a:r>
              <a:rPr lang="en-US" altLang="en-US" dirty="0" err="1">
                <a:cs typeface="Mongolian Baiti" panose="03000500000000000000" charset="0"/>
              </a:rPr>
              <a:t>дуудагдаад</a:t>
            </a:r>
            <a:r>
              <a:rPr lang="en-US" altLang="en-US" dirty="0">
                <a:cs typeface="Mongolian Baiti" panose="03000500000000000000" charset="0"/>
              </a:rPr>
              <a:t> </a:t>
            </a:r>
            <a:r>
              <a:rPr lang="en-US" altLang="en-US" dirty="0" err="1">
                <a:cs typeface="Mongolian Baiti" panose="03000500000000000000" charset="0"/>
              </a:rPr>
              <a:t>sh</a:t>
            </a:r>
            <a:r>
              <a:rPr lang="en-US" altLang="en-US" dirty="0">
                <a:cs typeface="Mongolian Baiti" panose="03000500000000000000" charset="0"/>
              </a:rPr>
              <a:t> 2 </a:t>
            </a:r>
            <a:r>
              <a:rPr lang="en-US" altLang="en-US" dirty="0" err="1">
                <a:cs typeface="Mongolian Baiti" panose="03000500000000000000" charset="0"/>
              </a:rPr>
              <a:t>минут</a:t>
            </a:r>
            <a:r>
              <a:rPr lang="en-US" altLang="en-US" dirty="0">
                <a:cs typeface="Mongolian Baiti" panose="03000500000000000000" charset="0"/>
              </a:rPr>
              <a:t> </a:t>
            </a:r>
            <a:r>
              <a:rPr lang="en-US" altLang="en-US" dirty="0" err="1">
                <a:cs typeface="Mongolian Baiti" panose="03000500000000000000" charset="0"/>
              </a:rPr>
              <a:t>тутам</a:t>
            </a:r>
            <a:r>
              <a:rPr lang="en-US" altLang="en-US" dirty="0">
                <a:cs typeface="Mongolian Baiti" panose="03000500000000000000" charset="0"/>
              </a:rPr>
              <a:t> </a:t>
            </a:r>
            <a:r>
              <a:rPr lang="en-US" altLang="en-US" dirty="0" err="1">
                <a:cs typeface="Mongolian Baiti" panose="03000500000000000000" charset="0"/>
              </a:rPr>
              <a:t>ажиллаж</a:t>
            </a:r>
            <a:r>
              <a:rPr lang="en-US" altLang="en-US" dirty="0">
                <a:cs typeface="Mongolian Baiti" panose="03000500000000000000" charset="0"/>
              </a:rPr>
              <a:t> </a:t>
            </a:r>
            <a:r>
              <a:rPr lang="en-US" altLang="en-US" dirty="0" err="1">
                <a:cs typeface="Mongolian Baiti" panose="03000500000000000000" charset="0"/>
              </a:rPr>
              <a:t>байгаа</a:t>
            </a:r>
            <a:r>
              <a:rPr lang="en-US" altLang="en-US" dirty="0">
                <a:cs typeface="Mongolian Baiti" panose="03000500000000000000" charset="0"/>
              </a:rPr>
              <a:t>. Payment </a:t>
            </a:r>
            <a:r>
              <a:rPr lang="en-US" altLang="en-US" dirty="0" err="1">
                <a:cs typeface="Mongolian Baiti" panose="03000500000000000000" charset="0"/>
              </a:rPr>
              <a:t>дээр</a:t>
            </a:r>
            <a:r>
              <a:rPr lang="en-US" altLang="en-US" dirty="0">
                <a:cs typeface="Mongolian Baiti" panose="03000500000000000000" charset="0"/>
              </a:rPr>
              <a:t> </a:t>
            </a:r>
            <a:r>
              <a:rPr lang="en-US" altLang="en-US" dirty="0" err="1">
                <a:cs typeface="Mongolian Baiti" panose="03000500000000000000" charset="0"/>
              </a:rPr>
              <a:t>file_name</a:t>
            </a:r>
            <a:r>
              <a:rPr lang="en-US" altLang="en-US" dirty="0">
                <a:cs typeface="Mongolian Baiti" panose="03000500000000000000" charset="0"/>
              </a:rPr>
              <a:t> list </a:t>
            </a:r>
            <a:r>
              <a:rPr lang="en-US" altLang="en-US" dirty="0" err="1">
                <a:cs typeface="Mongolian Baiti" panose="03000500000000000000" charset="0"/>
              </a:rPr>
              <a:t>хоосон</a:t>
            </a:r>
            <a:r>
              <a:rPr lang="en-US" altLang="en-US" dirty="0">
                <a:cs typeface="Mongolian Baiti" panose="03000500000000000000" charset="0"/>
              </a:rPr>
              <a:t> </a:t>
            </a:r>
            <a:r>
              <a:rPr lang="en-US" altLang="en-US" dirty="0" err="1">
                <a:cs typeface="Mongolian Baiti" panose="03000500000000000000" charset="0"/>
              </a:rPr>
              <a:t>орж</a:t>
            </a:r>
            <a:r>
              <a:rPr lang="en-US" altLang="en-US" dirty="0">
                <a:cs typeface="Mongolian Baiti" panose="03000500000000000000" charset="0"/>
              </a:rPr>
              <a:t> </a:t>
            </a:r>
            <a:r>
              <a:rPr lang="en-US" altLang="en-US" dirty="0" err="1">
                <a:cs typeface="Mongolian Baiti" panose="03000500000000000000" charset="0"/>
              </a:rPr>
              <a:t>ирээд</a:t>
            </a:r>
            <a:r>
              <a:rPr lang="en-US" altLang="en-US" dirty="0">
                <a:cs typeface="Mongolian Baiti" panose="03000500000000000000" charset="0"/>
              </a:rPr>
              <a:t> PIH file </a:t>
            </a:r>
            <a:r>
              <a:rPr lang="en-US" altLang="en-US" dirty="0" err="1">
                <a:cs typeface="Mongolian Baiti" panose="03000500000000000000" charset="0"/>
              </a:rPr>
              <a:t>болгож</a:t>
            </a:r>
            <a:r>
              <a:rPr lang="en-US" altLang="en-US" dirty="0">
                <a:cs typeface="Mongolian Baiti" panose="03000500000000000000" charset="0"/>
              </a:rPr>
              <a:t> </a:t>
            </a:r>
            <a:r>
              <a:rPr lang="en-US" altLang="en-US" dirty="0" err="1">
                <a:cs typeface="Mongolian Baiti" panose="03000500000000000000" charset="0"/>
              </a:rPr>
              <a:t>өгдөг</a:t>
            </a:r>
            <a:r>
              <a:rPr lang="en-US" altLang="en-US" dirty="0">
                <a:cs typeface="Mongolian Baiti" panose="03000500000000000000" charset="0"/>
              </a:rPr>
              <a:t>./</a:t>
            </a:r>
          </a:p>
          <a:p>
            <a:endParaRPr lang="en-US" altLang="en-US" dirty="0">
              <a:cs typeface="Mongolian Baiti" panose="03000500000000000000" charset="0"/>
            </a:endParaRPr>
          </a:p>
          <a:p>
            <a:r>
              <a:rPr lang="en-US" altLang="en-US" dirty="0">
                <a:cs typeface="Mongolian Baiti" panose="03000500000000000000" charset="0"/>
              </a:rPr>
              <a:t>PIH </a:t>
            </a:r>
            <a:r>
              <a:rPr lang="en-US" altLang="en-US" dirty="0" err="1">
                <a:cs typeface="Mongolian Baiti" panose="03000500000000000000" charset="0"/>
              </a:rPr>
              <a:t>дотор</a:t>
            </a:r>
            <a:r>
              <a:rPr lang="en-US" altLang="en-US" dirty="0">
                <a:cs typeface="Mongolian Baiti" panose="03000500000000000000" charset="0"/>
              </a:rPr>
              <a:t> </a:t>
            </a:r>
            <a:r>
              <a:rPr lang="en-US" altLang="en-US" dirty="0" err="1">
                <a:cs typeface="Mongolian Baiti" panose="03000500000000000000" charset="0"/>
              </a:rPr>
              <a:t>curbalance</a:t>
            </a:r>
            <a:r>
              <a:rPr lang="en-US" altLang="en-US" dirty="0">
                <a:cs typeface="Mongolian Baiti" panose="03000500000000000000" charset="0"/>
              </a:rPr>
              <a:t> </a:t>
            </a:r>
            <a:r>
              <a:rPr lang="en-US" altLang="en-US" dirty="0" err="1">
                <a:cs typeface="Mongolian Baiti" panose="03000500000000000000" charset="0"/>
              </a:rPr>
              <a:t>гээд</a:t>
            </a:r>
            <a:r>
              <a:rPr lang="en-US" altLang="en-US" dirty="0">
                <a:cs typeface="Mongolian Baiti" panose="03000500000000000000" charset="0"/>
              </a:rPr>
              <a:t> </a:t>
            </a:r>
            <a:r>
              <a:rPr lang="en-US" altLang="en-US" dirty="0" err="1">
                <a:cs typeface="Mongolian Baiti" panose="03000500000000000000" charset="0"/>
              </a:rPr>
              <a:t>процес</a:t>
            </a:r>
            <a:r>
              <a:rPr lang="en-US" altLang="en-US" dirty="0">
                <a:cs typeface="Mongolian Baiti" panose="03000500000000000000" charset="0"/>
              </a:rPr>
              <a:t> </a:t>
            </a:r>
            <a:r>
              <a:rPr lang="en-US" altLang="en-US" dirty="0" err="1">
                <a:cs typeface="Mongolian Baiti" panose="03000500000000000000" charset="0"/>
              </a:rPr>
              <a:t>ажиллладаг</a:t>
            </a:r>
            <a:r>
              <a:rPr lang="en-US" altLang="en-US" dirty="0">
                <a:cs typeface="Mongolian Baiti" panose="03000500000000000000" charset="0"/>
              </a:rPr>
              <a:t> </a:t>
            </a:r>
            <a:r>
              <a:rPr lang="en-US" altLang="en-US" dirty="0" err="1">
                <a:cs typeface="Mongolian Baiti" panose="03000500000000000000" charset="0"/>
              </a:rPr>
              <a:t>энэ</a:t>
            </a:r>
            <a:r>
              <a:rPr lang="en-US" altLang="en-US" dirty="0">
                <a:cs typeface="Mongolian Baiti" panose="03000500000000000000" charset="0"/>
              </a:rPr>
              <a:t> </a:t>
            </a:r>
            <a:r>
              <a:rPr lang="en-US" altLang="en-US" dirty="0" err="1">
                <a:cs typeface="Mongolian Baiti" panose="03000500000000000000" charset="0"/>
              </a:rPr>
              <a:t>төлбөрийн</a:t>
            </a:r>
            <a:r>
              <a:rPr lang="en-US" altLang="en-US" dirty="0">
                <a:cs typeface="Mongolian Baiti" panose="03000500000000000000" charset="0"/>
              </a:rPr>
              <a:t> </a:t>
            </a:r>
            <a:r>
              <a:rPr lang="en-US" altLang="en-US" dirty="0" err="1">
                <a:cs typeface="Mongolian Baiti" panose="03000500000000000000" charset="0"/>
              </a:rPr>
              <a:t>үлдэгдлийг</a:t>
            </a:r>
            <a:r>
              <a:rPr lang="en-US" altLang="en-US" dirty="0">
                <a:cs typeface="Mongolian Baiti" panose="03000500000000000000" charset="0"/>
              </a:rPr>
              <a:t> </a:t>
            </a:r>
            <a:r>
              <a:rPr lang="en-US" altLang="en-US" dirty="0" err="1">
                <a:cs typeface="Mongolian Baiti" panose="03000500000000000000" charset="0"/>
              </a:rPr>
              <a:t>шалгадаг</a:t>
            </a:r>
            <a:r>
              <a:rPr lang="en-US" altLang="en-US" dirty="0">
                <a:cs typeface="Mongolian Baiti" panose="03000500000000000000" charset="0"/>
              </a:rPr>
              <a:t>. 500с </a:t>
            </a:r>
            <a:r>
              <a:rPr lang="en-US" altLang="en-US" dirty="0" err="1">
                <a:cs typeface="Mongolian Baiti" panose="03000500000000000000" charset="0"/>
              </a:rPr>
              <a:t>дээш</a:t>
            </a:r>
            <a:r>
              <a:rPr lang="en-US" altLang="en-US" dirty="0">
                <a:cs typeface="Mongolian Baiti" panose="03000500000000000000" charset="0"/>
              </a:rPr>
              <a:t> </a:t>
            </a:r>
            <a:r>
              <a:rPr lang="en-US" altLang="en-US" dirty="0" err="1">
                <a:cs typeface="Mongolian Baiti" panose="03000500000000000000" charset="0"/>
              </a:rPr>
              <a:t>төлбөрийн</a:t>
            </a:r>
            <a:r>
              <a:rPr lang="en-US" altLang="en-US" dirty="0">
                <a:cs typeface="Mongolian Baiti" panose="03000500000000000000" charset="0"/>
              </a:rPr>
              <a:t> </a:t>
            </a:r>
            <a:r>
              <a:rPr lang="en-US" altLang="en-US" dirty="0" err="1">
                <a:cs typeface="Mongolian Baiti" panose="03000500000000000000" charset="0"/>
              </a:rPr>
              <a:t>үлдэгдэлтэй</a:t>
            </a:r>
            <a:r>
              <a:rPr lang="en-US" altLang="en-US" dirty="0">
                <a:cs typeface="Mongolian Baiti" panose="03000500000000000000" charset="0"/>
              </a:rPr>
              <a:t> </a:t>
            </a:r>
            <a:r>
              <a:rPr lang="en-US" altLang="en-US" dirty="0" err="1">
                <a:cs typeface="Mongolian Baiti" panose="03000500000000000000" charset="0"/>
              </a:rPr>
              <a:t>байлаа</a:t>
            </a:r>
            <a:r>
              <a:rPr lang="en-US" altLang="en-US" dirty="0">
                <a:cs typeface="Mongolian Baiti" panose="03000500000000000000" charset="0"/>
              </a:rPr>
              <a:t> </a:t>
            </a:r>
            <a:r>
              <a:rPr lang="en-US" altLang="en-US" dirty="0" err="1">
                <a:cs typeface="Mongolian Baiti" panose="03000500000000000000" charset="0"/>
              </a:rPr>
              <a:t>гэж</a:t>
            </a:r>
            <a:r>
              <a:rPr lang="en-US" altLang="en-US" dirty="0">
                <a:cs typeface="Mongolian Baiti" panose="03000500000000000000" charset="0"/>
              </a:rPr>
              <a:t> </a:t>
            </a:r>
            <a:r>
              <a:rPr lang="en-US" altLang="en-US" dirty="0" err="1">
                <a:cs typeface="Mongolian Baiti" panose="03000500000000000000" charset="0"/>
              </a:rPr>
              <a:t>үзэхэд</a:t>
            </a:r>
            <a:r>
              <a:rPr lang="en-US" altLang="en-US" dirty="0">
                <a:cs typeface="Mongolian Baiti" panose="03000500000000000000" charset="0"/>
              </a:rPr>
              <a:t> PIH </a:t>
            </a:r>
            <a:r>
              <a:rPr lang="en-US" altLang="en-US" dirty="0" err="1">
                <a:cs typeface="Mongolian Baiti" panose="03000500000000000000" charset="0"/>
              </a:rPr>
              <a:t>хүрээд</a:t>
            </a:r>
            <a:r>
              <a:rPr lang="en-US" altLang="en-US" dirty="0">
                <a:cs typeface="Mongolian Baiti" panose="03000500000000000000" charset="0"/>
              </a:rPr>
              <a:t> </a:t>
            </a:r>
            <a:r>
              <a:rPr lang="en-US" altLang="en-US" dirty="0" err="1">
                <a:cs typeface="Mongolian Baiti" panose="03000500000000000000" charset="0"/>
              </a:rPr>
              <a:t>дуусна</a:t>
            </a:r>
            <a:r>
              <a:rPr lang="en-US" altLang="en-US" dirty="0">
                <a:cs typeface="Mongolian Baiti" panose="03000500000000000000" charset="0"/>
              </a:rPr>
              <a:t>. </a:t>
            </a:r>
          </a:p>
          <a:p>
            <a:r>
              <a:rPr lang="en-US" altLang="en-US" dirty="0" err="1">
                <a:cs typeface="Mongolian Baiti" panose="03000500000000000000" charset="0"/>
              </a:rPr>
              <a:t>Хэрвээ</a:t>
            </a:r>
            <a:r>
              <a:rPr lang="en-US" altLang="en-US" dirty="0">
                <a:cs typeface="Mongolian Baiti" panose="03000500000000000000" charset="0"/>
              </a:rPr>
              <a:t> 500с </a:t>
            </a:r>
            <a:r>
              <a:rPr lang="en-US" altLang="en-US" dirty="0" err="1">
                <a:cs typeface="Mongolian Baiti" panose="03000500000000000000" charset="0"/>
              </a:rPr>
              <a:t>доош</a:t>
            </a:r>
            <a:r>
              <a:rPr lang="en-US" altLang="en-US" dirty="0">
                <a:cs typeface="Mongolian Baiti" panose="03000500000000000000" charset="0"/>
              </a:rPr>
              <a:t> </a:t>
            </a:r>
            <a:r>
              <a:rPr lang="en-US" altLang="en-US" dirty="0" err="1">
                <a:cs typeface="Mongolian Baiti" panose="03000500000000000000" charset="0"/>
              </a:rPr>
              <a:t>төлбөрийн</a:t>
            </a:r>
            <a:r>
              <a:rPr lang="en-US" altLang="en-US" dirty="0">
                <a:cs typeface="Mongolian Baiti" panose="03000500000000000000" charset="0"/>
              </a:rPr>
              <a:t> </a:t>
            </a:r>
            <a:r>
              <a:rPr lang="en-US" altLang="en-US" dirty="0" err="1">
                <a:cs typeface="Mongolian Baiti" panose="03000500000000000000" charset="0"/>
              </a:rPr>
              <a:t>үлдэгдэлтэй</a:t>
            </a:r>
            <a:r>
              <a:rPr lang="en-US" altLang="en-US" dirty="0">
                <a:cs typeface="Mongolian Baiti" panose="03000500000000000000" charset="0"/>
              </a:rPr>
              <a:t> </a:t>
            </a:r>
            <a:r>
              <a:rPr lang="en-US" altLang="en-US" dirty="0" err="1">
                <a:cs typeface="Mongolian Baiti" panose="03000500000000000000" charset="0"/>
              </a:rPr>
              <a:t>бол</a:t>
            </a:r>
            <a:r>
              <a:rPr lang="en-US" altLang="en-US" dirty="0">
                <a:cs typeface="Mongolian Baiti" panose="03000500000000000000" charset="0"/>
              </a:rPr>
              <a:t> unblock jar-р </a:t>
            </a:r>
            <a:r>
              <a:rPr lang="en-US" altLang="en-US" dirty="0" err="1">
                <a:cs typeface="Mongolian Baiti" panose="03000500000000000000" charset="0"/>
              </a:rPr>
              <a:t>дамжаад</a:t>
            </a:r>
            <a:r>
              <a:rPr lang="en-US" altLang="en-US" dirty="0">
                <a:cs typeface="Mongolian Baiti" panose="03000500000000000000" charset="0"/>
              </a:rPr>
              <a:t> </a:t>
            </a:r>
            <a:r>
              <a:rPr lang="en-US" altLang="en-US" dirty="0" err="1">
                <a:cs typeface="Mongolian Baiti" panose="03000500000000000000" charset="0"/>
              </a:rPr>
              <a:t>postgw</a:t>
            </a:r>
            <a:r>
              <a:rPr lang="en-US" altLang="en-US" dirty="0">
                <a:cs typeface="Mongolian Baiti" panose="03000500000000000000" charset="0"/>
              </a:rPr>
              <a:t> </a:t>
            </a:r>
            <a:r>
              <a:rPr lang="en-US" altLang="en-US" dirty="0" err="1">
                <a:cs typeface="Mongolian Baiti" panose="03000500000000000000" charset="0"/>
              </a:rPr>
              <a:t>дахиж</a:t>
            </a:r>
            <a:r>
              <a:rPr lang="en-US" altLang="en-US" dirty="0">
                <a:cs typeface="Mongolian Baiti" panose="03000500000000000000" charset="0"/>
              </a:rPr>
              <a:t> </a:t>
            </a:r>
            <a:r>
              <a:rPr lang="en-US" altLang="en-US" dirty="0" err="1">
                <a:cs typeface="Mongolian Baiti" panose="03000500000000000000" charset="0"/>
              </a:rPr>
              <a:t>ажиллаад</a:t>
            </a:r>
            <a:r>
              <a:rPr lang="en-US" altLang="en-US" dirty="0">
                <a:cs typeface="Mongolian Baiti" panose="03000500000000000000" charset="0"/>
              </a:rPr>
              <a:t> CX-</a:t>
            </a:r>
            <a:r>
              <a:rPr lang="en-US" altLang="en-US" dirty="0" err="1">
                <a:cs typeface="Mongolian Baiti" panose="03000500000000000000" charset="0"/>
              </a:rPr>
              <a:t>рүү</a:t>
            </a:r>
            <a:r>
              <a:rPr lang="en-US" altLang="en-US" dirty="0">
                <a:cs typeface="Mongolian Baiti" panose="03000500000000000000" charset="0"/>
              </a:rPr>
              <a:t> remove equipment  function-р </a:t>
            </a:r>
            <a:r>
              <a:rPr lang="en-US" altLang="en-US" dirty="0" err="1">
                <a:cs typeface="Mongolian Baiti" panose="03000500000000000000" charset="0"/>
              </a:rPr>
              <a:t>дуудна</a:t>
            </a:r>
            <a:r>
              <a:rPr lang="en-US" altLang="en-US" dirty="0">
                <a:cs typeface="Mongolian Baiti" panose="03000500000000000000" charset="0"/>
              </a:rPr>
              <a:t>. CX </a:t>
            </a:r>
            <a:r>
              <a:rPr lang="en-US" altLang="en-US" dirty="0" err="1">
                <a:cs typeface="Mongolian Baiti" panose="03000500000000000000" charset="0"/>
              </a:rPr>
              <a:t>дээр</a:t>
            </a:r>
            <a:r>
              <a:rPr lang="en-US" altLang="en-US" dirty="0">
                <a:cs typeface="Mongolian Baiti" panose="03000500000000000000" charset="0"/>
              </a:rPr>
              <a:t> </a:t>
            </a:r>
            <a:r>
              <a:rPr lang="en-US" altLang="en-US" dirty="0" err="1">
                <a:cs typeface="Mongolian Baiti" panose="03000500000000000000" charset="0"/>
              </a:rPr>
              <a:t>төлбөр</a:t>
            </a:r>
            <a:r>
              <a:rPr lang="en-US" altLang="en-US" dirty="0">
                <a:cs typeface="Mongolian Baiti" panose="03000500000000000000" charset="0"/>
              </a:rPr>
              <a:t> </a:t>
            </a:r>
            <a:r>
              <a:rPr lang="en-US" altLang="en-US" dirty="0" err="1">
                <a:cs typeface="Mongolian Baiti" panose="03000500000000000000" charset="0"/>
              </a:rPr>
              <a:t>нээх</a:t>
            </a:r>
            <a:r>
              <a:rPr lang="en-US" altLang="en-US" dirty="0">
                <a:cs typeface="Mongolian Baiti" panose="03000500000000000000" charset="0"/>
              </a:rPr>
              <a:t> </a:t>
            </a:r>
            <a:r>
              <a:rPr lang="en-US" altLang="en-US" dirty="0" err="1">
                <a:cs typeface="Mongolian Baiti" panose="03000500000000000000" charset="0"/>
              </a:rPr>
              <a:t>комманд</a:t>
            </a:r>
            <a:r>
              <a:rPr lang="en-US" altLang="en-US" dirty="0">
                <a:cs typeface="Mongolian Baiti" panose="03000500000000000000" charset="0"/>
              </a:rPr>
              <a:t> </a:t>
            </a:r>
            <a:r>
              <a:rPr lang="en-US" altLang="en-US" dirty="0" err="1">
                <a:cs typeface="Mongolian Baiti" panose="03000500000000000000" charset="0"/>
              </a:rPr>
              <a:t>очингуут</a:t>
            </a:r>
            <a:r>
              <a:rPr lang="en-US" altLang="en-US" dirty="0">
                <a:cs typeface="Mongolian Baiti" panose="03000500000000000000" charset="0"/>
              </a:rPr>
              <a:t> MP-р </a:t>
            </a:r>
            <a:r>
              <a:rPr lang="en-US" altLang="en-US" dirty="0" err="1">
                <a:cs typeface="Mongolian Baiti" panose="03000500000000000000" charset="0"/>
              </a:rPr>
              <a:t>дамжаад</a:t>
            </a:r>
            <a:r>
              <a:rPr lang="en-US" altLang="en-US" dirty="0">
                <a:cs typeface="Mongolian Baiti" panose="03000500000000000000" charset="0"/>
              </a:rPr>
              <a:t> HSS </a:t>
            </a:r>
            <a:r>
              <a:rPr lang="en-US" altLang="en-US" dirty="0" err="1">
                <a:cs typeface="Mongolian Baiti" panose="03000500000000000000" charset="0"/>
              </a:rPr>
              <a:t>дээр</a:t>
            </a:r>
            <a:r>
              <a:rPr lang="en-US" altLang="en-US" dirty="0">
                <a:cs typeface="Mongolian Baiti" panose="03000500000000000000" charset="0"/>
              </a:rPr>
              <a:t> </a:t>
            </a:r>
            <a:r>
              <a:rPr lang="en-US" altLang="en-US" dirty="0" err="1">
                <a:cs typeface="Mongolian Baiti" panose="03000500000000000000" charset="0"/>
              </a:rPr>
              <a:t>очоод</a:t>
            </a:r>
            <a:r>
              <a:rPr lang="en-US" altLang="en-US" dirty="0">
                <a:cs typeface="Mongolian Baiti" panose="03000500000000000000" charset="0"/>
              </a:rPr>
              <a:t> </a:t>
            </a:r>
            <a:r>
              <a:rPr lang="en-US" altLang="en-US" dirty="0" err="1">
                <a:cs typeface="Mongolian Baiti" panose="03000500000000000000" charset="0"/>
              </a:rPr>
              <a:t>дугаар</a:t>
            </a:r>
            <a:r>
              <a:rPr lang="en-US" altLang="en-US" dirty="0">
                <a:cs typeface="Mongolian Baiti" panose="03000500000000000000" charset="0"/>
              </a:rPr>
              <a:t> </a:t>
            </a:r>
            <a:r>
              <a:rPr lang="en-US" altLang="en-US" dirty="0" err="1">
                <a:cs typeface="Mongolian Baiti" panose="03000500000000000000" charset="0"/>
              </a:rPr>
              <a:t>нь</a:t>
            </a:r>
            <a:r>
              <a:rPr lang="en-US" altLang="en-US" dirty="0">
                <a:cs typeface="Mongolian Baiti" panose="03000500000000000000" charset="0"/>
              </a:rPr>
              <a:t> </a:t>
            </a:r>
            <a:r>
              <a:rPr lang="en-US" altLang="en-US" dirty="0" err="1">
                <a:cs typeface="Mongolian Baiti" panose="03000500000000000000" charset="0"/>
              </a:rPr>
              <a:t>нээгдэнэ</a:t>
            </a:r>
            <a:r>
              <a:rPr lang="en-US" altLang="en-US" dirty="0">
                <a:cs typeface="Mongolian Baiti" panose="03000500000000000000" charset="0"/>
              </a:rPr>
              <a:t>.</a:t>
            </a:r>
          </a:p>
          <a:p>
            <a:endParaRPr lang="en-US" altLang="en-US" dirty="0">
              <a:cs typeface="Mongolian Baiti" panose="03000500000000000000" charset="0"/>
            </a:endParaRPr>
          </a:p>
          <a:p>
            <a:r>
              <a:rPr lang="en-US" altLang="en-US" dirty="0">
                <a:cs typeface="Mongolian Baiti" panose="03000500000000000000" charset="0"/>
              </a:rPr>
              <a:t>20 </a:t>
            </a:r>
            <a:r>
              <a:rPr lang="en-US" altLang="en-US" dirty="0" err="1">
                <a:cs typeface="Mongolian Baiti" panose="03000500000000000000" charset="0"/>
              </a:rPr>
              <a:t>минут</a:t>
            </a:r>
            <a:r>
              <a:rPr lang="en-US" altLang="en-US" dirty="0">
                <a:cs typeface="Mongolian Baiti" panose="03000500000000000000" charset="0"/>
              </a:rPr>
              <a:t> </a:t>
            </a:r>
            <a:r>
              <a:rPr lang="en-US" altLang="en-US" dirty="0" err="1">
                <a:cs typeface="Mongolian Baiti" panose="03000500000000000000" charset="0"/>
              </a:rPr>
              <a:t>тутам</a:t>
            </a:r>
            <a:r>
              <a:rPr lang="en-US" altLang="en-US" dirty="0">
                <a:cs typeface="Mongolian Baiti" panose="03000500000000000000" charset="0"/>
              </a:rPr>
              <a:t> </a:t>
            </a:r>
            <a:r>
              <a:rPr lang="en-US" altLang="en-US" dirty="0" err="1">
                <a:cs typeface="Mongolian Baiti" panose="03000500000000000000" charset="0"/>
              </a:rPr>
              <a:t>нээлт</a:t>
            </a:r>
            <a:r>
              <a:rPr lang="en-US" altLang="en-US" dirty="0">
                <a:cs typeface="Mongolian Baiti" panose="03000500000000000000" charset="0"/>
              </a:rPr>
              <a:t> </a:t>
            </a:r>
            <a:r>
              <a:rPr lang="en-US" altLang="en-US" dirty="0" err="1">
                <a:cs typeface="Mongolian Baiti" panose="03000500000000000000" charset="0"/>
              </a:rPr>
              <a:t>болж</a:t>
            </a:r>
            <a:r>
              <a:rPr lang="en-US" altLang="en-US" dirty="0">
                <a:cs typeface="Mongolian Baiti" panose="03000500000000000000" charset="0"/>
              </a:rPr>
              <a:t> </a:t>
            </a:r>
            <a:r>
              <a:rPr lang="en-US" altLang="en-US" dirty="0" err="1">
                <a:cs typeface="Mongolian Baiti" panose="03000500000000000000" charset="0"/>
              </a:rPr>
              <a:t>байгаа</a:t>
            </a:r>
            <a:endParaRPr lang="en-US" altLang="en-US" dirty="0">
              <a:cs typeface="Mongolian Baiti" panose="03000500000000000000" charset="0"/>
            </a:endParaRPr>
          </a:p>
          <a:p>
            <a:r>
              <a:rPr lang="en-US" dirty="0"/>
              <a:t>SOI-CX</a:t>
            </a:r>
            <a:r>
              <a:rPr lang="en-US" dirty="0">
                <a:cs typeface="Mongolian Baiti" panose="03000500000000000000" charset="0"/>
              </a:rPr>
              <a:t>-н </a:t>
            </a:r>
            <a:r>
              <a:rPr lang="en-US" dirty="0" err="1">
                <a:cs typeface="Mongolian Baiti" panose="03000500000000000000" charset="0"/>
              </a:rPr>
              <a:t>цаана</a:t>
            </a:r>
            <a:r>
              <a:rPr lang="en-US" dirty="0">
                <a:cs typeface="Mongolian Baiti" panose="03000500000000000000" charset="0"/>
              </a:rPr>
              <a:t> </a:t>
            </a:r>
            <a:r>
              <a:rPr lang="en-US" dirty="0" err="1">
                <a:cs typeface="Mongolian Baiti" panose="03000500000000000000" charset="0"/>
              </a:rPr>
              <a:t>ажиллаж</a:t>
            </a:r>
            <a:r>
              <a:rPr lang="en-US" dirty="0">
                <a:cs typeface="Mongolian Baiti" panose="03000500000000000000" charset="0"/>
              </a:rPr>
              <a:t> </a:t>
            </a:r>
            <a:r>
              <a:rPr lang="en-US" dirty="0" err="1">
                <a:cs typeface="Mongolian Baiti" panose="03000500000000000000" charset="0"/>
              </a:rPr>
              <a:t>байгаа</a:t>
            </a:r>
            <a:r>
              <a:rPr lang="en-US" dirty="0">
                <a:cs typeface="Mongolian Baiti" panose="03000500000000000000" charset="0"/>
              </a:rPr>
              <a:t> </a:t>
            </a:r>
            <a:r>
              <a:rPr lang="en-US" dirty="0" err="1">
                <a:cs typeface="Mongolian Baiti" panose="03000500000000000000" charset="0"/>
              </a:rPr>
              <a:t>сервер</a:t>
            </a:r>
            <a:endParaRPr lang="en-US" dirty="0">
              <a:cs typeface="Mongolian Baiti" panose="03000500000000000000" charset="0"/>
            </a:endParaRPr>
          </a:p>
          <a:p>
            <a:r>
              <a:rPr lang="en-US" dirty="0"/>
              <a:t>MP-Mobile provision</a:t>
            </a:r>
          </a:p>
          <a:p>
            <a:r>
              <a:rPr lang="en-US" dirty="0" err="1"/>
              <a:t>Checkroaming</a:t>
            </a:r>
            <a:r>
              <a:rPr lang="en-US" dirty="0"/>
              <a:t> dunning </a:t>
            </a:r>
            <a:r>
              <a:rPr lang="en-US" dirty="0" err="1">
                <a:cs typeface="Mongolian Baiti" panose="03000500000000000000" charset="0"/>
              </a:rPr>
              <a:t>серверээ</a:t>
            </a:r>
            <a:r>
              <a:rPr lang="en-US" dirty="0">
                <a:cs typeface="Mongolian Baiti" panose="03000500000000000000" charset="0"/>
              </a:rPr>
              <a:t> </a:t>
            </a:r>
            <a:r>
              <a:rPr lang="en-US" dirty="0" err="1">
                <a:cs typeface="Mongolian Baiti" panose="03000500000000000000" charset="0"/>
              </a:rPr>
              <a:t>хэлээд</a:t>
            </a:r>
            <a:r>
              <a:rPr lang="en-US" dirty="0">
                <a:cs typeface="Mongolian Baiti" panose="03000500000000000000" charset="0"/>
              </a:rPr>
              <a:t> </a:t>
            </a:r>
            <a:r>
              <a:rPr lang="en-US" dirty="0" err="1">
                <a:cs typeface="Mongolian Baiti" panose="03000500000000000000" charset="0"/>
              </a:rPr>
              <a:t>байгаа</a:t>
            </a:r>
            <a:endParaRPr lang="en-US" dirty="0">
              <a:cs typeface="Mongolian Baiti" panose="03000500000000000000" charset="0"/>
            </a:endParaRPr>
          </a:p>
          <a:p>
            <a:r>
              <a:rPr lang="en-US" altLang="en-US" dirty="0">
                <a:cs typeface="Mongolian Baiti" panose="03000500000000000000" charset="0"/>
              </a:rPr>
              <a:t>API-</a:t>
            </a:r>
            <a:r>
              <a:rPr lang="en-US" altLang="en-US" dirty="0" err="1">
                <a:cs typeface="Mongolian Baiti" panose="03000500000000000000" charset="0"/>
              </a:rPr>
              <a:t>листнээс</a:t>
            </a:r>
            <a:r>
              <a:rPr lang="en-US" altLang="en-US" dirty="0">
                <a:cs typeface="Mongolian Baiti" panose="03000500000000000000" charset="0"/>
              </a:rPr>
              <a:t> </a:t>
            </a:r>
            <a:r>
              <a:rPr lang="en-US" altLang="en-US" dirty="0" err="1">
                <a:cs typeface="Mongolian Baiti" panose="03000500000000000000" charset="0"/>
              </a:rPr>
              <a:t>дуудаж</a:t>
            </a:r>
            <a:r>
              <a:rPr lang="en-US" altLang="en-US" dirty="0">
                <a:cs typeface="Mongolian Baiti" panose="03000500000000000000" charset="0"/>
              </a:rPr>
              <a:t> </a:t>
            </a:r>
            <a:r>
              <a:rPr lang="en-US" altLang="en-US" dirty="0" err="1">
                <a:cs typeface="Mongolian Baiti" panose="03000500000000000000" charset="0"/>
              </a:rPr>
              <a:t>байгаа</a:t>
            </a:r>
            <a:r>
              <a:rPr lang="en-US" altLang="en-US" dirty="0">
                <a:cs typeface="Mongolian Baiti" panose="03000500000000000000" charset="0"/>
              </a:rPr>
              <a:t> </a:t>
            </a:r>
            <a:r>
              <a:rPr lang="en-US" altLang="en-US" dirty="0" err="1">
                <a:cs typeface="Mongolian Baiti" panose="03000500000000000000" charset="0"/>
              </a:rPr>
              <a:t>коммандаа</a:t>
            </a:r>
            <a:r>
              <a:rPr lang="en-US" altLang="en-US" dirty="0">
                <a:cs typeface="Mongolian Baiti" panose="03000500000000000000" charset="0"/>
              </a:rPr>
              <a:t> </a:t>
            </a:r>
            <a:r>
              <a:rPr lang="en-US" altLang="en-US" dirty="0" err="1">
                <a:cs typeface="Mongolian Baiti" panose="03000500000000000000" charset="0"/>
              </a:rPr>
              <a:t>биелүүлнэ</a:t>
            </a:r>
            <a:r>
              <a:rPr lang="en-US" altLang="en-US" dirty="0">
                <a:cs typeface="Mongolian Baiti" panose="03000500000000000000" charset="0"/>
              </a:rPr>
              <a:t> </a:t>
            </a:r>
            <a:r>
              <a:rPr lang="en-US" altLang="en-US" dirty="0" err="1">
                <a:cs typeface="Mongolian Baiti" panose="03000500000000000000" charset="0"/>
              </a:rPr>
              <a:t>Хаалаа</a:t>
            </a:r>
            <a:r>
              <a:rPr lang="en-US" altLang="en-US" dirty="0">
                <a:cs typeface="Mongolian Baiti" panose="03000500000000000000" charset="0"/>
              </a:rPr>
              <a:t> </a:t>
            </a:r>
            <a:r>
              <a:rPr lang="en-US" altLang="en-US" dirty="0" err="1">
                <a:cs typeface="Mongolian Baiti" panose="03000500000000000000" charset="0"/>
              </a:rPr>
              <a:t>гэдгээ</a:t>
            </a:r>
            <a:r>
              <a:rPr lang="en-US" altLang="en-US" dirty="0">
                <a:cs typeface="Mongolian Baiti" panose="03000500000000000000" charset="0"/>
              </a:rPr>
              <a:t> MP-</a:t>
            </a:r>
            <a:r>
              <a:rPr lang="en-US" altLang="en-US" dirty="0" err="1">
                <a:cs typeface="Mongolian Baiti" panose="03000500000000000000" charset="0"/>
              </a:rPr>
              <a:t>дээ</a:t>
            </a:r>
            <a:r>
              <a:rPr lang="en-US" altLang="en-US" dirty="0">
                <a:cs typeface="Mongolian Baiti" panose="03000500000000000000" charset="0"/>
              </a:rPr>
              <a:t> </a:t>
            </a:r>
            <a:r>
              <a:rPr lang="en-US" altLang="en-US" dirty="0" err="1">
                <a:cs typeface="Mongolian Baiti" panose="03000500000000000000" charset="0"/>
              </a:rPr>
              <a:t>хэлнэ</a:t>
            </a:r>
            <a:endParaRPr lang="en-US" dirty="0"/>
          </a:p>
          <a:p>
            <a:r>
              <a:rPr lang="en-US" dirty="0"/>
              <a:t>  </a:t>
            </a:r>
          </a:p>
          <a:p>
            <a:endParaRPr lang="en-US" dirty="0"/>
          </a:p>
          <a:p>
            <a:endParaRPr lang="en-US" dirty="0"/>
          </a:p>
          <a:p>
            <a:endParaRPr lang="en-US" dirty="0"/>
          </a:p>
          <a:p>
            <a:pPr marL="342900" indent="-342900">
              <a:buFont typeface="Arial" panose="020B0604020202020204" pitchFamily="34" charset="0"/>
              <a:buChar char="•"/>
            </a:pPr>
            <a:r>
              <a:rPr lang="en-US" dirty="0" err="1">
                <a:cs typeface="Mongolian Baiti" panose="03000500000000000000" charset="0"/>
                <a:sym typeface="+mn-ea"/>
              </a:rPr>
              <a:t>Т</a:t>
            </a:r>
            <a:r>
              <a:rPr lang="en-US" dirty="0" err="1">
                <a:sym typeface="+mn-ea"/>
              </a:rPr>
              <a:t>өлбөрөөс</a:t>
            </a:r>
            <a:r>
              <a:rPr lang="en-US" dirty="0">
                <a:sym typeface="+mn-ea"/>
              </a:rPr>
              <a:t> </a:t>
            </a:r>
            <a:r>
              <a:rPr lang="en-US" dirty="0" err="1">
                <a:sym typeface="+mn-ea"/>
              </a:rPr>
              <a:t>нээх</a:t>
            </a:r>
            <a:r>
              <a:rPr lang="en-US" dirty="0">
                <a:sym typeface="+mn-ea"/>
              </a:rPr>
              <a:t> </a:t>
            </a:r>
            <a:r>
              <a:rPr lang="en-US" dirty="0" err="1">
                <a:sym typeface="+mn-ea"/>
              </a:rPr>
              <a:t>команд</a:t>
            </a:r>
            <a:r>
              <a:rPr lang="en-US" dirty="0">
                <a:sym typeface="+mn-ea"/>
              </a:rPr>
              <a:t> POSTGW </a:t>
            </a:r>
            <a:r>
              <a:rPr lang="en-US" dirty="0" err="1">
                <a:sym typeface="+mn-ea"/>
              </a:rPr>
              <a:t>рүү</a:t>
            </a:r>
            <a:r>
              <a:rPr lang="en-US" dirty="0">
                <a:sym typeface="+mn-ea"/>
              </a:rPr>
              <a:t> </a:t>
            </a:r>
            <a:r>
              <a:rPr lang="en-US" dirty="0" err="1">
                <a:sym typeface="+mn-ea"/>
              </a:rPr>
              <a:t>шиднэ</a:t>
            </a:r>
            <a:r>
              <a:rPr lang="en-US" dirty="0">
                <a:sym typeface="+mn-ea"/>
              </a:rPr>
              <a:t>.</a:t>
            </a:r>
          </a:p>
          <a:p>
            <a:pPr marL="342900" indent="-342900">
              <a:buFont typeface="Arial" panose="020B0604020202020204" pitchFamily="34" charset="0"/>
              <a:buChar char="•"/>
            </a:pPr>
            <a:endParaRPr lang="en-US" dirty="0">
              <a:sym typeface="+mn-ea"/>
            </a:endParaRPr>
          </a:p>
          <a:p>
            <a:pPr marL="342900" indent="-342900">
              <a:buFont typeface="Arial" panose="020B0604020202020204" pitchFamily="34" charset="0"/>
              <a:buChar char="•"/>
            </a:pPr>
            <a:r>
              <a:rPr lang="en-US" dirty="0" err="1">
                <a:sym typeface="+mn-ea"/>
              </a:rPr>
              <a:t>Амжилттай</a:t>
            </a:r>
            <a:r>
              <a:rPr lang="en-US" dirty="0">
                <a:sym typeface="+mn-ea"/>
              </a:rPr>
              <a:t> </a:t>
            </a:r>
            <a:r>
              <a:rPr lang="en-US" dirty="0" err="1">
                <a:sym typeface="+mn-ea"/>
              </a:rPr>
              <a:t>болон</a:t>
            </a:r>
            <a:r>
              <a:rPr lang="en-US" dirty="0">
                <a:sym typeface="+mn-ea"/>
              </a:rPr>
              <a:t> </a:t>
            </a:r>
            <a:r>
              <a:rPr lang="en-US" dirty="0" err="1">
                <a:sym typeface="+mn-ea"/>
              </a:rPr>
              <a:t>амжилтгүйгээс</a:t>
            </a:r>
            <a:r>
              <a:rPr lang="en-US" dirty="0">
                <a:sym typeface="+mn-ea"/>
              </a:rPr>
              <a:t> </a:t>
            </a:r>
            <a:r>
              <a:rPr lang="en-US" dirty="0" err="1">
                <a:sym typeface="+mn-ea"/>
              </a:rPr>
              <a:t>хамааруулан</a:t>
            </a:r>
            <a:r>
              <a:rPr lang="en-US" dirty="0">
                <a:sym typeface="+mn-ea"/>
              </a:rPr>
              <a:t> </a:t>
            </a:r>
            <a:r>
              <a:rPr lang="en-US" dirty="0" err="1">
                <a:sym typeface="+mn-ea"/>
              </a:rPr>
              <a:t>хэрэглэгч</a:t>
            </a:r>
            <a:r>
              <a:rPr lang="en-US" dirty="0">
                <a:sym typeface="+mn-ea"/>
              </a:rPr>
              <a:t> </a:t>
            </a:r>
            <a:r>
              <a:rPr lang="en-US" dirty="0" err="1">
                <a:sym typeface="+mn-ea"/>
              </a:rPr>
              <a:t>рүү</a:t>
            </a:r>
            <a:r>
              <a:rPr lang="en-US" dirty="0">
                <a:sym typeface="+mn-ea"/>
              </a:rPr>
              <a:t> </a:t>
            </a:r>
            <a:r>
              <a:rPr lang="en-US" dirty="0" err="1">
                <a:sym typeface="+mn-ea"/>
              </a:rPr>
              <a:t>мессэж</a:t>
            </a:r>
            <a:r>
              <a:rPr lang="en-US" dirty="0">
                <a:sym typeface="+mn-ea"/>
              </a:rPr>
              <a:t> </a:t>
            </a:r>
            <a:r>
              <a:rPr lang="en-US" dirty="0" err="1">
                <a:sym typeface="+mn-ea"/>
              </a:rPr>
              <a:t>явуулна</a:t>
            </a:r>
            <a:r>
              <a:rPr lang="en-US" dirty="0">
                <a:sym typeface="+mn-ea"/>
              </a:rPr>
              <a:t>.</a:t>
            </a:r>
          </a:p>
          <a:p>
            <a:pPr marL="342900" indent="-342900">
              <a:buFont typeface="Arial" panose="020B0604020202020204" pitchFamily="34" charset="0"/>
              <a:buChar char="•"/>
            </a:pPr>
            <a:endParaRPr lang="en-US" dirty="0">
              <a:sym typeface="+mn-ea"/>
            </a:endParaRPr>
          </a:p>
          <a:p>
            <a:pPr marL="342900" indent="-342900">
              <a:buFont typeface="Arial" panose="020B0604020202020204" pitchFamily="34" charset="0"/>
              <a:buChar char="•"/>
            </a:pPr>
            <a:r>
              <a:rPr lang="en-US" dirty="0" err="1">
                <a:sym typeface="+mn-ea"/>
              </a:rPr>
              <a:t>Амжилттай</a:t>
            </a:r>
            <a:r>
              <a:rPr lang="en-US" dirty="0">
                <a:sym typeface="+mn-ea"/>
              </a:rPr>
              <a:t> </a:t>
            </a:r>
            <a:r>
              <a:rPr lang="en-US" dirty="0" err="1">
                <a:sym typeface="+mn-ea"/>
              </a:rPr>
              <a:t>нээгдсэн</a:t>
            </a:r>
            <a:r>
              <a:rPr lang="en-US" dirty="0">
                <a:sym typeface="+mn-ea"/>
              </a:rPr>
              <a:t> </a:t>
            </a:r>
            <a:r>
              <a:rPr lang="en-US" dirty="0" err="1">
                <a:sym typeface="+mn-ea"/>
              </a:rPr>
              <a:t>үед</a:t>
            </a:r>
            <a:r>
              <a:rPr lang="en-US" dirty="0">
                <a:sym typeface="+mn-ea"/>
              </a:rPr>
              <a:t> </a:t>
            </a:r>
            <a:r>
              <a:rPr lang="en-US" dirty="0" err="1">
                <a:sym typeface="+mn-ea"/>
              </a:rPr>
              <a:t>биллингийн</a:t>
            </a:r>
            <a:r>
              <a:rPr lang="en-US" dirty="0">
                <a:sym typeface="+mn-ea"/>
              </a:rPr>
              <a:t> </a:t>
            </a:r>
            <a:r>
              <a:rPr lang="en-US" dirty="0" err="1">
                <a:sym typeface="+mn-ea"/>
              </a:rPr>
              <a:t>бааз</a:t>
            </a:r>
            <a:r>
              <a:rPr lang="en-US" dirty="0">
                <a:sym typeface="+mn-ea"/>
              </a:rPr>
              <a:t> </a:t>
            </a:r>
            <a:r>
              <a:rPr lang="en-US" dirty="0" err="1">
                <a:sym typeface="+mn-ea"/>
              </a:rPr>
              <a:t>дээрх</a:t>
            </a:r>
            <a:r>
              <a:rPr lang="en-US" dirty="0">
                <a:sym typeface="+mn-ea"/>
              </a:rPr>
              <a:t> </a:t>
            </a:r>
            <a:r>
              <a:rPr lang="en-US" dirty="0" err="1">
                <a:sym typeface="+mn-ea"/>
              </a:rPr>
              <a:t>хаагдсан</a:t>
            </a:r>
            <a:r>
              <a:rPr lang="en-US" dirty="0">
                <a:sym typeface="+mn-ea"/>
              </a:rPr>
              <a:t> </a:t>
            </a:r>
            <a:r>
              <a:rPr lang="en-US" dirty="0" err="1">
                <a:sym typeface="+mn-ea"/>
              </a:rPr>
              <a:t>дугаарын</a:t>
            </a:r>
            <a:r>
              <a:rPr lang="en-US" dirty="0">
                <a:sym typeface="+mn-ea"/>
              </a:rPr>
              <a:t> </a:t>
            </a:r>
            <a:r>
              <a:rPr lang="en-US" dirty="0" err="1">
                <a:sym typeface="+mn-ea"/>
              </a:rPr>
              <a:t>листнээс</a:t>
            </a:r>
            <a:r>
              <a:rPr lang="en-US" dirty="0">
                <a:sym typeface="+mn-ea"/>
              </a:rPr>
              <a:t> </a:t>
            </a:r>
            <a:r>
              <a:rPr lang="en-US" dirty="0" err="1">
                <a:sym typeface="+mn-ea"/>
              </a:rPr>
              <a:t>уг</a:t>
            </a:r>
            <a:r>
              <a:rPr lang="en-US" dirty="0">
                <a:sym typeface="+mn-ea"/>
              </a:rPr>
              <a:t> </a:t>
            </a:r>
            <a:r>
              <a:rPr lang="en-US" dirty="0" err="1">
                <a:sym typeface="+mn-ea"/>
              </a:rPr>
              <a:t>дугаарыг</a:t>
            </a:r>
            <a:r>
              <a:rPr lang="en-US" dirty="0">
                <a:sym typeface="+mn-ea"/>
              </a:rPr>
              <a:t> </a:t>
            </a:r>
            <a:r>
              <a:rPr lang="en-US" dirty="0" err="1">
                <a:sym typeface="+mn-ea"/>
              </a:rPr>
              <a:t>хасна</a:t>
            </a:r>
            <a:r>
              <a:rPr lang="en-US" dirty="0">
                <a:sym typeface="+mn-ea"/>
              </a:rPr>
              <a:t> (MOBICOM.T_UNBARR_LIST)</a:t>
            </a:r>
          </a:p>
          <a:p>
            <a:pPr marL="342900" indent="-342900">
              <a:buFont typeface="Arial" panose="020B0604020202020204" pitchFamily="34" charset="0"/>
              <a:buChar char="•"/>
            </a:pPr>
            <a:endParaRPr lang="en-US" dirty="0">
              <a:sym typeface="+mn-ea"/>
            </a:endParaRPr>
          </a:p>
          <a:p>
            <a:pPr marL="342900" indent="-342900">
              <a:buFont typeface="Arial" panose="020B0604020202020204" pitchFamily="34" charset="0"/>
              <a:buChar char="•"/>
            </a:pPr>
            <a:r>
              <a:rPr lang="en-US" dirty="0" err="1">
                <a:sym typeface="+mn-ea"/>
              </a:rPr>
              <a:t>Цикл</a:t>
            </a:r>
            <a:r>
              <a:rPr lang="en-US" dirty="0">
                <a:sym typeface="+mn-ea"/>
              </a:rPr>
              <a:t> </a:t>
            </a:r>
            <a:r>
              <a:rPr lang="en-US" dirty="0" err="1">
                <a:sym typeface="+mn-ea"/>
              </a:rPr>
              <a:t>дууссаны</a:t>
            </a:r>
            <a:r>
              <a:rPr lang="en-US" dirty="0">
                <a:sym typeface="+mn-ea"/>
              </a:rPr>
              <a:t> </a:t>
            </a:r>
            <a:r>
              <a:rPr lang="en-US" dirty="0" err="1">
                <a:sym typeface="+mn-ea"/>
              </a:rPr>
              <a:t>дараа</a:t>
            </a:r>
            <a:r>
              <a:rPr lang="en-US" dirty="0">
                <a:sym typeface="+mn-ea"/>
              </a:rPr>
              <a:t>, </a:t>
            </a:r>
            <a:r>
              <a:rPr lang="en-US" dirty="0" err="1">
                <a:sym typeface="+mn-ea"/>
              </a:rPr>
              <a:t>хэрвээ</a:t>
            </a:r>
            <a:r>
              <a:rPr lang="en-US" dirty="0">
                <a:sym typeface="+mn-ea"/>
              </a:rPr>
              <a:t> T_UNBARR_LIST </a:t>
            </a:r>
            <a:r>
              <a:rPr lang="en-US" dirty="0" err="1">
                <a:sym typeface="+mn-ea"/>
              </a:rPr>
              <a:t>лист</a:t>
            </a:r>
            <a:r>
              <a:rPr lang="en-US" dirty="0">
                <a:sym typeface="+mn-ea"/>
              </a:rPr>
              <a:t> </a:t>
            </a:r>
            <a:r>
              <a:rPr lang="en-US" dirty="0" err="1">
                <a:sym typeface="+mn-ea"/>
              </a:rPr>
              <a:t>шинэчлэгдсэн</a:t>
            </a:r>
            <a:r>
              <a:rPr lang="en-US" dirty="0">
                <a:sym typeface="+mn-ea"/>
              </a:rPr>
              <a:t> </a:t>
            </a:r>
            <a:r>
              <a:rPr lang="en-US" dirty="0" err="1">
                <a:sym typeface="+mn-ea"/>
              </a:rPr>
              <a:t>огноо</a:t>
            </a:r>
            <a:r>
              <a:rPr lang="en-US" dirty="0">
                <a:sym typeface="+mn-ea"/>
              </a:rPr>
              <a:t> </a:t>
            </a:r>
            <a:r>
              <a:rPr lang="en-US" dirty="0" err="1">
                <a:sym typeface="+mn-ea"/>
              </a:rPr>
              <a:t>нь</a:t>
            </a:r>
            <a:r>
              <a:rPr lang="en-US" dirty="0">
                <a:sym typeface="+mn-ea"/>
              </a:rPr>
              <a:t> </a:t>
            </a:r>
            <a:r>
              <a:rPr lang="en-US" dirty="0" err="1">
                <a:sym typeface="+mn-ea"/>
              </a:rPr>
              <a:t>өчигдрийнхөөр</a:t>
            </a:r>
            <a:r>
              <a:rPr lang="en-US" dirty="0">
                <a:sym typeface="+mn-ea"/>
              </a:rPr>
              <a:t> </a:t>
            </a:r>
            <a:r>
              <a:rPr lang="en-US" dirty="0" err="1">
                <a:sym typeface="+mn-ea"/>
              </a:rPr>
              <a:t>мөртлөө</a:t>
            </a:r>
            <a:r>
              <a:rPr lang="en-US" dirty="0">
                <a:sym typeface="+mn-ea"/>
              </a:rPr>
              <a:t> </a:t>
            </a:r>
            <a:r>
              <a:rPr lang="en-US" dirty="0" err="1">
                <a:sym typeface="+mn-ea"/>
              </a:rPr>
              <a:t>уг</a:t>
            </a:r>
            <a:r>
              <a:rPr lang="en-US" dirty="0">
                <a:sym typeface="+mn-ea"/>
              </a:rPr>
              <a:t> </a:t>
            </a:r>
            <a:r>
              <a:rPr lang="en-US" dirty="0" err="1">
                <a:sym typeface="+mn-ea"/>
              </a:rPr>
              <a:t>лист</a:t>
            </a:r>
            <a:r>
              <a:rPr lang="en-US" dirty="0">
                <a:sym typeface="+mn-ea"/>
              </a:rPr>
              <a:t> </a:t>
            </a:r>
            <a:r>
              <a:rPr lang="en-US" dirty="0" err="1">
                <a:sym typeface="+mn-ea"/>
              </a:rPr>
              <a:t>шинэчлэгдэж</a:t>
            </a:r>
            <a:r>
              <a:rPr lang="en-US" dirty="0">
                <a:sym typeface="+mn-ea"/>
              </a:rPr>
              <a:t> </a:t>
            </a:r>
            <a:r>
              <a:rPr lang="en-US" dirty="0" err="1">
                <a:sym typeface="+mn-ea"/>
              </a:rPr>
              <a:t>дуусах</a:t>
            </a:r>
            <a:r>
              <a:rPr lang="en-US" dirty="0">
                <a:sym typeface="+mn-ea"/>
              </a:rPr>
              <a:t> </a:t>
            </a:r>
            <a:r>
              <a:rPr lang="en-US" dirty="0" err="1">
                <a:sym typeface="+mn-ea"/>
              </a:rPr>
              <a:t>цаг</a:t>
            </a:r>
            <a:r>
              <a:rPr lang="en-US" dirty="0">
                <a:sym typeface="+mn-ea"/>
              </a:rPr>
              <a:t> </a:t>
            </a:r>
            <a:r>
              <a:rPr lang="en-US" dirty="0" err="1">
                <a:sym typeface="+mn-ea"/>
              </a:rPr>
              <a:t>нь</a:t>
            </a:r>
            <a:r>
              <a:rPr lang="en-US" dirty="0">
                <a:sym typeface="+mn-ea"/>
              </a:rPr>
              <a:t> </a:t>
            </a:r>
            <a:r>
              <a:rPr lang="en-US" dirty="0" err="1">
                <a:sym typeface="+mn-ea"/>
              </a:rPr>
              <a:t>өнгөрсөн</a:t>
            </a:r>
            <a:r>
              <a:rPr lang="en-US" dirty="0">
                <a:sym typeface="+mn-ea"/>
              </a:rPr>
              <a:t> </a:t>
            </a:r>
            <a:r>
              <a:rPr lang="en-US" dirty="0" err="1">
                <a:sym typeface="+mn-ea"/>
              </a:rPr>
              <a:t>байвал</a:t>
            </a:r>
            <a:r>
              <a:rPr lang="en-US" dirty="0">
                <a:sym typeface="+mn-ea"/>
              </a:rPr>
              <a:t> </a:t>
            </a:r>
            <a:r>
              <a:rPr lang="en-US" dirty="0" err="1">
                <a:sym typeface="+mn-ea"/>
              </a:rPr>
              <a:t>уг</a:t>
            </a:r>
            <a:r>
              <a:rPr lang="en-US" dirty="0">
                <a:sym typeface="+mn-ea"/>
              </a:rPr>
              <a:t> </a:t>
            </a:r>
            <a:r>
              <a:rPr lang="en-US" dirty="0" err="1">
                <a:sym typeface="+mn-ea"/>
              </a:rPr>
              <a:t>програмыг</a:t>
            </a:r>
            <a:r>
              <a:rPr lang="en-US" dirty="0">
                <a:sym typeface="+mn-ea"/>
              </a:rPr>
              <a:t> </a:t>
            </a:r>
            <a:r>
              <a:rPr lang="en-US" dirty="0" err="1">
                <a:sym typeface="+mn-ea"/>
              </a:rPr>
              <a:t>хариуцаж</a:t>
            </a:r>
            <a:r>
              <a:rPr lang="en-US" dirty="0">
                <a:sym typeface="+mn-ea"/>
              </a:rPr>
              <a:t> </a:t>
            </a:r>
            <a:r>
              <a:rPr lang="en-US" dirty="0" err="1">
                <a:sym typeface="+mn-ea"/>
              </a:rPr>
              <a:t>байгаа</a:t>
            </a:r>
            <a:r>
              <a:rPr lang="en-US" dirty="0">
                <a:sym typeface="+mn-ea"/>
              </a:rPr>
              <a:t> </a:t>
            </a:r>
            <a:r>
              <a:rPr lang="en-US" dirty="0" err="1">
                <a:sym typeface="+mn-ea"/>
              </a:rPr>
              <a:t>админ</a:t>
            </a:r>
            <a:r>
              <a:rPr lang="en-US" dirty="0">
                <a:sym typeface="+mn-ea"/>
              </a:rPr>
              <a:t> </a:t>
            </a:r>
            <a:r>
              <a:rPr lang="en-US" dirty="0" err="1">
                <a:sym typeface="+mn-ea"/>
              </a:rPr>
              <a:t>руу</a:t>
            </a:r>
            <a:r>
              <a:rPr lang="en-US" dirty="0">
                <a:sym typeface="+mn-ea"/>
              </a:rPr>
              <a:t> </a:t>
            </a:r>
            <a:r>
              <a:rPr lang="en-US" dirty="0" err="1">
                <a:sym typeface="+mn-ea"/>
              </a:rPr>
              <a:t>анхааруулга</a:t>
            </a:r>
            <a:r>
              <a:rPr lang="en-US" dirty="0">
                <a:sym typeface="+mn-ea"/>
              </a:rPr>
              <a:t> </a:t>
            </a:r>
            <a:r>
              <a:rPr lang="en-US" dirty="0" err="1">
                <a:sym typeface="+mn-ea"/>
              </a:rPr>
              <a:t>мэйл</a:t>
            </a:r>
            <a:r>
              <a:rPr lang="en-US" dirty="0">
                <a:sym typeface="+mn-ea"/>
              </a:rPr>
              <a:t> </a:t>
            </a:r>
            <a:r>
              <a:rPr lang="en-US" dirty="0" err="1">
                <a:sym typeface="+mn-ea"/>
              </a:rPr>
              <a:t>явуулна</a:t>
            </a:r>
            <a:r>
              <a:rPr lang="en-US" dirty="0">
                <a:sym typeface="+mn-ea"/>
              </a:rPr>
              <a:t> (list not refreshed)</a:t>
            </a:r>
          </a:p>
          <a:p>
            <a:endParaRPr lang="en-US" dirty="0"/>
          </a:p>
          <a:p>
            <a:endParaRPr lang="en-US" dirty="0"/>
          </a:p>
        </p:txBody>
      </p:sp>
    </p:spTree>
    <p:extLst>
      <p:ext uri="{BB962C8B-B14F-4D97-AF65-F5344CB8AC3E}">
        <p14:creationId xmlns:p14="http://schemas.microsoft.com/office/powerpoint/2010/main" val="2666652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mn-ea"/>
              </a:rPr>
              <a:t>Barring- </a:t>
            </a:r>
            <a:r>
              <a:rPr lang="mn-MN" dirty="0">
                <a:sym typeface="+mn-ea"/>
              </a:rPr>
              <a:t>Хэрэглэгч</a:t>
            </a:r>
            <a:r>
              <a:rPr lang="mn-MN" baseline="0" dirty="0">
                <a:sym typeface="+mn-ea"/>
              </a:rPr>
              <a:t> гадагшаа дуудлага хийх боломжгүй</a:t>
            </a:r>
            <a:r>
              <a:rPr lang="en-US" baseline="0" dirty="0">
                <a:sym typeface="+mn-ea"/>
              </a:rPr>
              <a:t>, </a:t>
            </a:r>
            <a:r>
              <a:rPr lang="mn-MN" baseline="0" dirty="0">
                <a:sym typeface="+mn-ea"/>
              </a:rPr>
              <a:t>дата ашиглах боломжгүй болно гаднаас дуудлага хүлээн авах боломжтой</a:t>
            </a:r>
          </a:p>
          <a:p>
            <a:r>
              <a:rPr lang="en-US" baseline="0" dirty="0">
                <a:sym typeface="+mn-ea"/>
              </a:rPr>
              <a:t>Soft </a:t>
            </a:r>
            <a:r>
              <a:rPr lang="en-US" baseline="0" dirty="0" err="1">
                <a:sym typeface="+mn-ea"/>
              </a:rPr>
              <a:t>suspention</a:t>
            </a:r>
            <a:r>
              <a:rPr lang="en-US" baseline="0" dirty="0">
                <a:sym typeface="+mn-ea"/>
              </a:rPr>
              <a:t>- </a:t>
            </a:r>
            <a:r>
              <a:rPr lang="mn-MN" baseline="0" dirty="0">
                <a:sym typeface="+mn-ea"/>
              </a:rPr>
              <a:t>Бүх хэрэглээ хаагдана дуудлага хийх, мессеж илгээх, дуудлага хүлээн авах</a:t>
            </a:r>
            <a:r>
              <a:rPr lang="en-US" baseline="0" dirty="0">
                <a:sym typeface="+mn-ea"/>
              </a:rPr>
              <a:t>, </a:t>
            </a:r>
            <a:r>
              <a:rPr lang="mn-MN" baseline="0" dirty="0">
                <a:sym typeface="+mn-ea"/>
              </a:rPr>
              <a:t>дата ашиглах зэрэг үйлчилгээнүүд хаагдана</a:t>
            </a:r>
          </a:p>
        </p:txBody>
      </p:sp>
      <p:sp>
        <p:nvSpPr>
          <p:cNvPr id="4" name="Slide Number Placeholder 3"/>
          <p:cNvSpPr>
            <a:spLocks noGrp="1"/>
          </p:cNvSpPr>
          <p:nvPr>
            <p:ph type="sldNum" sz="quarter" idx="5"/>
          </p:nvPr>
        </p:nvSpPr>
        <p:spPr/>
        <p:txBody>
          <a:bodyPr/>
          <a:lstStyle/>
          <a:p>
            <a:fld id="{4F07A0CF-0DE1-4A6A-B743-6419077A0AB1}" type="slidenum">
              <a:rPr lang="en-US" smtClean="0"/>
              <a:t>19</a:t>
            </a:fld>
            <a:endParaRPr lang="en-US"/>
          </a:p>
        </p:txBody>
      </p:sp>
    </p:spTree>
    <p:extLst>
      <p:ext uri="{BB962C8B-B14F-4D97-AF65-F5344CB8AC3E}">
        <p14:creationId xmlns:p14="http://schemas.microsoft.com/office/powerpoint/2010/main" val="338100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A0CF-0DE1-4A6A-B743-6419077A0AB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655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3</a:t>
            </a:fld>
            <a:endParaRPr lang="en-US"/>
          </a:p>
        </p:txBody>
      </p:sp>
    </p:spTree>
    <p:extLst>
      <p:ext uri="{BB962C8B-B14F-4D97-AF65-F5344CB8AC3E}">
        <p14:creationId xmlns:p14="http://schemas.microsoft.com/office/powerpoint/2010/main" val="1744115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ym typeface="+mn-ea"/>
              </a:rPr>
              <a:t>Төлбөрийн</a:t>
            </a:r>
            <a:r>
              <a:rPr lang="en-US" dirty="0">
                <a:sym typeface="+mn-ea"/>
              </a:rPr>
              <a:t> </a:t>
            </a:r>
            <a:r>
              <a:rPr lang="en-US" dirty="0" err="1">
                <a:sym typeface="+mn-ea"/>
              </a:rPr>
              <a:t>хаалт</a:t>
            </a:r>
            <a:r>
              <a:rPr lang="en-US" dirty="0">
                <a:sym typeface="+mn-ea"/>
              </a:rPr>
              <a:t> </a:t>
            </a:r>
            <a:r>
              <a:rPr lang="en-US" dirty="0" err="1">
                <a:sym typeface="+mn-ea"/>
              </a:rPr>
              <a:t>хийгдсэний</a:t>
            </a:r>
            <a:r>
              <a:rPr lang="en-US" dirty="0">
                <a:sym typeface="+mn-ea"/>
              </a:rPr>
              <a:t> </a:t>
            </a:r>
            <a:r>
              <a:rPr lang="en-US" dirty="0" err="1">
                <a:sym typeface="+mn-ea"/>
              </a:rPr>
              <a:t>дараа</a:t>
            </a:r>
            <a:r>
              <a:rPr lang="en-US" dirty="0">
                <a:sym typeface="+mn-ea"/>
              </a:rPr>
              <a:t> </a:t>
            </a:r>
            <a:r>
              <a:rPr lang="en-US" dirty="0" err="1">
                <a:sym typeface="+mn-ea"/>
              </a:rPr>
              <a:t>өдөр</a:t>
            </a:r>
            <a:r>
              <a:rPr lang="en-US" dirty="0">
                <a:sym typeface="+mn-ea"/>
              </a:rPr>
              <a:t> </a:t>
            </a:r>
            <a:r>
              <a:rPr lang="en-US" dirty="0" err="1">
                <a:sym typeface="+mn-ea"/>
              </a:rPr>
              <a:t>нь</a:t>
            </a:r>
            <a:r>
              <a:rPr lang="en-US" dirty="0">
                <a:sym typeface="+mn-ea"/>
              </a:rPr>
              <a:t> </a:t>
            </a:r>
            <a:r>
              <a:rPr lang="en-US" dirty="0" err="1">
                <a:sym typeface="+mn-ea"/>
              </a:rPr>
              <a:t>төлөлтүүд</a:t>
            </a:r>
            <a:r>
              <a:rPr lang="mn-MN" dirty="0">
                <a:sym typeface="+mn-ea"/>
              </a:rPr>
              <a:t> ихээр</a:t>
            </a:r>
            <a:r>
              <a:rPr lang="en-US" dirty="0">
                <a:sym typeface="+mn-ea"/>
              </a:rPr>
              <a:t> </a:t>
            </a:r>
            <a:r>
              <a:rPr lang="en-US" dirty="0" err="1">
                <a:sym typeface="+mn-ea"/>
              </a:rPr>
              <a:t>орж</a:t>
            </a:r>
            <a:r>
              <a:rPr lang="en-US" dirty="0">
                <a:sym typeface="+mn-ea"/>
              </a:rPr>
              <a:t> </a:t>
            </a:r>
            <a:r>
              <a:rPr lang="en-US" dirty="0" err="1">
                <a:sym typeface="+mn-ea"/>
              </a:rPr>
              <a:t>ирдэг</a:t>
            </a:r>
            <a:r>
              <a:rPr lang="en-US" dirty="0">
                <a:sym typeface="+mn-ea"/>
              </a:rPr>
              <a:t>. </a:t>
            </a:r>
            <a:r>
              <a:rPr lang="en-US" dirty="0" err="1">
                <a:cs typeface="Mongolian Baiti" panose="03000500000000000000" charset="0"/>
                <a:sym typeface="+mn-ea"/>
              </a:rPr>
              <a:t>Х</a:t>
            </a:r>
            <a:r>
              <a:rPr lang="en-US" dirty="0" err="1">
                <a:sym typeface="+mn-ea"/>
              </a:rPr>
              <a:t>эрэглэгч</a:t>
            </a:r>
            <a:r>
              <a:rPr lang="en-US" dirty="0">
                <a:sym typeface="+mn-ea"/>
              </a:rPr>
              <a:t> </a:t>
            </a:r>
            <a:r>
              <a:rPr lang="en-US" dirty="0" err="1">
                <a:sym typeface="+mn-ea"/>
              </a:rPr>
              <a:t>нар</a:t>
            </a:r>
            <a:r>
              <a:rPr lang="en-US" dirty="0">
                <a:sym typeface="+mn-ea"/>
              </a:rPr>
              <a:t> </a:t>
            </a:r>
            <a:r>
              <a:rPr lang="en-US" dirty="0" err="1">
                <a:sym typeface="+mn-ea"/>
              </a:rPr>
              <a:t>төлбөрөө</a:t>
            </a:r>
            <a:r>
              <a:rPr lang="en-US" dirty="0">
                <a:sym typeface="+mn-ea"/>
              </a:rPr>
              <a:t> </a:t>
            </a:r>
            <a:r>
              <a:rPr lang="mn-MN" dirty="0">
                <a:sym typeface="+mn-ea"/>
              </a:rPr>
              <a:t>ихэвчлэн </a:t>
            </a:r>
            <a:r>
              <a:rPr lang="en-US" dirty="0" err="1">
                <a:sym typeface="+mn-ea"/>
              </a:rPr>
              <a:t>ажлын</a:t>
            </a:r>
            <a:r>
              <a:rPr lang="en-US" dirty="0">
                <a:sym typeface="+mn-ea"/>
              </a:rPr>
              <a:t> </a:t>
            </a:r>
            <a:r>
              <a:rPr lang="en-US" dirty="0" err="1">
                <a:sym typeface="+mn-ea"/>
              </a:rPr>
              <a:t>цагаар</a:t>
            </a:r>
            <a:r>
              <a:rPr lang="en-US" dirty="0">
                <a:sym typeface="+mn-ea"/>
              </a:rPr>
              <a:t> </a:t>
            </a:r>
            <a:r>
              <a:rPr lang="en-US" dirty="0" err="1">
                <a:sym typeface="+mn-ea"/>
              </a:rPr>
              <a:t>төл</a:t>
            </a:r>
            <a:r>
              <a:rPr lang="mn-MN" dirty="0">
                <a:sym typeface="+mn-ea"/>
              </a:rPr>
              <a:t>снөөр</a:t>
            </a:r>
            <a:r>
              <a:rPr lang="en-US" dirty="0">
                <a:sym typeface="+mn-ea"/>
              </a:rPr>
              <a:t> </a:t>
            </a:r>
            <a:r>
              <a:rPr lang="en-US" dirty="0" err="1">
                <a:sym typeface="+mn-ea"/>
              </a:rPr>
              <a:t>систем</a:t>
            </a:r>
            <a:r>
              <a:rPr lang="mn-MN" dirty="0">
                <a:sym typeface="+mn-ea"/>
              </a:rPr>
              <a:t>д</a:t>
            </a:r>
            <a:r>
              <a:rPr lang="mn-MN" baseline="0" dirty="0">
                <a:sym typeface="+mn-ea"/>
              </a:rPr>
              <a:t> </a:t>
            </a:r>
            <a:r>
              <a:rPr lang="en-US" dirty="0" err="1">
                <a:sym typeface="+mn-ea"/>
              </a:rPr>
              <a:t>ачаалал</a:t>
            </a:r>
            <a:r>
              <a:rPr lang="en-US" dirty="0">
                <a:sym typeface="+mn-ea"/>
              </a:rPr>
              <a:t> </a:t>
            </a:r>
            <a:r>
              <a:rPr lang="en-US" dirty="0" err="1">
                <a:sym typeface="+mn-ea"/>
              </a:rPr>
              <a:t>үүсгэдэг</a:t>
            </a:r>
            <a:r>
              <a:rPr lang="en-US" dirty="0">
                <a:sym typeface="+mn-ea"/>
              </a:rPr>
              <a:t>. </a:t>
            </a:r>
            <a:r>
              <a:rPr lang="mn-MN" dirty="0">
                <a:sym typeface="+mn-ea"/>
              </a:rPr>
              <a:t>Төлбөрөөс нээх </a:t>
            </a:r>
            <a:r>
              <a:rPr lang="en-US" dirty="0" err="1">
                <a:sym typeface="+mn-ea"/>
              </a:rPr>
              <a:t>Cron</a:t>
            </a:r>
            <a:r>
              <a:rPr lang="en-US" dirty="0">
                <a:sym typeface="+mn-ea"/>
              </a:rPr>
              <a:t> </a:t>
            </a:r>
            <a:r>
              <a:rPr lang="mn-MN" dirty="0">
                <a:sym typeface="+mn-ea"/>
              </a:rPr>
              <a:t>3 минут тутамд</a:t>
            </a:r>
            <a:r>
              <a:rPr lang="mn-MN" baseline="0" dirty="0">
                <a:sym typeface="+mn-ea"/>
              </a:rPr>
              <a:t> </a:t>
            </a:r>
            <a:r>
              <a:rPr lang="mn-MN" dirty="0">
                <a:sym typeface="+mn-ea"/>
              </a:rPr>
              <a:t>ажиллаж</a:t>
            </a:r>
            <a:r>
              <a:rPr lang="mn-MN" baseline="0" dirty="0">
                <a:sym typeface="+mn-ea"/>
              </a:rPr>
              <a:t> байгаа болохоор төлбөр төлөлт нь хүлээгдээд системд ачаалал үүсгэдэг. </a:t>
            </a:r>
            <a:r>
              <a:rPr lang="en-US" dirty="0" err="1">
                <a:sym typeface="+mn-ea"/>
              </a:rPr>
              <a:t>Мөн</a:t>
            </a:r>
            <a:r>
              <a:rPr lang="en-US" dirty="0">
                <a:sym typeface="+mn-ea"/>
              </a:rPr>
              <a:t> </a:t>
            </a:r>
            <a:r>
              <a:rPr lang="en-US" dirty="0" err="1">
                <a:sym typeface="+mn-ea"/>
              </a:rPr>
              <a:t>төлбөрийн</a:t>
            </a:r>
            <a:r>
              <a:rPr lang="en-US" dirty="0">
                <a:sym typeface="+mn-ea"/>
              </a:rPr>
              <a:t> </a:t>
            </a:r>
            <a:r>
              <a:rPr lang="en-US" dirty="0" err="1">
                <a:sym typeface="+mn-ea"/>
              </a:rPr>
              <a:t>нээлтийн</a:t>
            </a:r>
            <a:r>
              <a:rPr lang="en-US" dirty="0">
                <a:sym typeface="+mn-ea"/>
              </a:rPr>
              <a:t> </a:t>
            </a:r>
            <a:r>
              <a:rPr lang="en-US" dirty="0" err="1">
                <a:sym typeface="+mn-ea"/>
              </a:rPr>
              <a:t>хажуугаар</a:t>
            </a:r>
            <a:r>
              <a:rPr lang="en-US" dirty="0">
                <a:sym typeface="+mn-ea"/>
              </a:rPr>
              <a:t> </a:t>
            </a:r>
            <a:r>
              <a:rPr lang="en-US" altLang="en-US" dirty="0" err="1">
                <a:cs typeface="Mongolian Baiti" panose="03000500000000000000" charset="0"/>
                <a:sym typeface="+mn-ea"/>
              </a:rPr>
              <a:t>б</a:t>
            </a:r>
            <a:r>
              <a:rPr lang="en-US" dirty="0" err="1">
                <a:sym typeface="+mn-ea"/>
              </a:rPr>
              <a:t>усад</a:t>
            </a:r>
            <a:r>
              <a:rPr lang="en-US" dirty="0">
                <a:sym typeface="+mn-ea"/>
              </a:rPr>
              <a:t> </a:t>
            </a:r>
            <a:r>
              <a:rPr lang="en-US" dirty="0" err="1">
                <a:sym typeface="+mn-ea"/>
              </a:rPr>
              <a:t>системүүд</a:t>
            </a:r>
            <a:r>
              <a:rPr lang="en-US" dirty="0">
                <a:sym typeface="+mn-ea"/>
              </a:rPr>
              <a:t> </a:t>
            </a:r>
            <a:r>
              <a:rPr lang="en-US" dirty="0" err="1">
                <a:sym typeface="+mn-ea"/>
              </a:rPr>
              <a:t>ажиллаж</a:t>
            </a:r>
            <a:r>
              <a:rPr lang="en-US" dirty="0">
                <a:sym typeface="+mn-ea"/>
              </a:rPr>
              <a:t> </a:t>
            </a:r>
            <a:r>
              <a:rPr lang="en-US" dirty="0" err="1">
                <a:sym typeface="+mn-ea"/>
              </a:rPr>
              <a:t>байгаа</a:t>
            </a:r>
            <a:r>
              <a:rPr lang="en-US" dirty="0">
                <a:sym typeface="+mn-ea"/>
              </a:rPr>
              <a:t> </a:t>
            </a:r>
            <a:r>
              <a:rPr lang="en-US" dirty="0" err="1">
                <a:sym typeface="+mn-ea"/>
              </a:rPr>
              <a:t>тул</a:t>
            </a:r>
            <a:r>
              <a:rPr lang="en-US" dirty="0">
                <a:sym typeface="+mn-ea"/>
              </a:rPr>
              <a:t> </a:t>
            </a:r>
            <a:r>
              <a:rPr lang="en-US" dirty="0" err="1">
                <a:sym typeface="+mn-ea"/>
              </a:rPr>
              <a:t>бүх</a:t>
            </a:r>
            <a:r>
              <a:rPr lang="en-US" dirty="0">
                <a:sym typeface="+mn-ea"/>
              </a:rPr>
              <a:t> </a:t>
            </a:r>
            <a:r>
              <a:rPr lang="en-US" dirty="0" err="1">
                <a:sym typeface="+mn-ea"/>
              </a:rPr>
              <a:t>үйлчилгээнүүдэл</a:t>
            </a:r>
            <a:r>
              <a:rPr lang="en-US" dirty="0">
                <a:sym typeface="+mn-ea"/>
              </a:rPr>
              <a:t> </a:t>
            </a:r>
            <a:r>
              <a:rPr lang="en-US" dirty="0" err="1">
                <a:sym typeface="+mn-ea"/>
              </a:rPr>
              <a:t>нөлөө</a:t>
            </a:r>
            <a:r>
              <a:rPr lang="en-US" dirty="0">
                <a:sym typeface="+mn-ea"/>
              </a:rPr>
              <a:t> </a:t>
            </a:r>
            <a:r>
              <a:rPr lang="en-US" dirty="0" err="1">
                <a:sym typeface="+mn-ea"/>
              </a:rPr>
              <a:t>үзүүлдэг</a:t>
            </a:r>
            <a:r>
              <a:rPr lang="en-US" dirty="0">
                <a:sym typeface="+mn-ea"/>
              </a:rPr>
              <a:t>.</a:t>
            </a:r>
            <a:r>
              <a:rPr lang="mn-MN" dirty="0">
                <a:sym typeface="+mn-ea"/>
              </a:rPr>
              <a:t> Тэгэхээр</a:t>
            </a:r>
            <a:r>
              <a:rPr lang="mn-MN" baseline="0" dirty="0">
                <a:sym typeface="+mn-ea"/>
              </a:rPr>
              <a:t> </a:t>
            </a:r>
            <a:r>
              <a:rPr lang="en-US" baseline="0" dirty="0" err="1">
                <a:sym typeface="+mn-ea"/>
              </a:rPr>
              <a:t>cron</a:t>
            </a:r>
            <a:r>
              <a:rPr lang="en-US" baseline="0" dirty="0">
                <a:sym typeface="+mn-ea"/>
              </a:rPr>
              <a:t> </a:t>
            </a:r>
            <a:r>
              <a:rPr lang="mn-MN" baseline="0" dirty="0">
                <a:sym typeface="+mn-ea"/>
              </a:rPr>
              <a:t>ажиллуулахгүйгээр апп нь шууд төлөлтөө дууддаг зарчмаар шийдвэл энэ асуудал шийдэгдэнэ гэж үзэж байна. Төлбөр төлөлт нь орж ирэнгүүт төлөх зарчмаар хийгддэг байвал дээр гэж үзэж байна.</a:t>
            </a:r>
            <a:endParaRPr lang="en-US" dirty="0"/>
          </a:p>
        </p:txBody>
      </p:sp>
    </p:spTree>
    <p:extLst>
      <p:ext uri="{BB962C8B-B14F-4D97-AF65-F5344CB8AC3E}">
        <p14:creationId xmlns:p14="http://schemas.microsoft.com/office/powerpoint/2010/main" val="1500160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F07A0CF-0DE1-4A6A-B743-6419077A0AB1}" type="slidenum">
              <a:rPr lang="en-US" smtClean="0">
                <a:solidFill>
                  <a:prstClr val="black"/>
                </a:solidFill>
              </a:rPr>
              <a:pPr>
                <a:defRPr/>
              </a:pPr>
              <a:t>22</a:t>
            </a:fld>
            <a:endParaRPr lang="en-US">
              <a:solidFill>
                <a:prstClr val="black"/>
              </a:solidFill>
            </a:endParaRPr>
          </a:p>
        </p:txBody>
      </p:sp>
    </p:spTree>
    <p:extLst>
      <p:ext uri="{BB962C8B-B14F-4D97-AF65-F5344CB8AC3E}">
        <p14:creationId xmlns:p14="http://schemas.microsoft.com/office/powerpoint/2010/main" val="642991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Billing</a:t>
            </a:r>
            <a:r>
              <a:rPr lang="en-US" baseline="0" dirty="0"/>
              <a:t> </a:t>
            </a:r>
            <a:r>
              <a:rPr lang="mn-MN" baseline="0" dirty="0"/>
              <a:t>систем шинэчлэгдсэнтэй холбоотойгоор шинэ </a:t>
            </a:r>
            <a:r>
              <a:rPr lang="en-US" baseline="0" dirty="0"/>
              <a:t>client</a:t>
            </a:r>
            <a:r>
              <a:rPr lang="mn-MN" baseline="0" dirty="0"/>
              <a:t>-үүдийг хяналтанд холбосон</a:t>
            </a:r>
            <a:endParaRPr lang="en-US" baseline="0" dirty="0"/>
          </a:p>
          <a:p>
            <a:r>
              <a:rPr lang="en-US" baseline="0" dirty="0"/>
              <a:t>Ericson billing</a:t>
            </a:r>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23</a:t>
            </a:fld>
            <a:endParaRPr lang="en-US"/>
          </a:p>
        </p:txBody>
      </p:sp>
    </p:spTree>
    <p:extLst>
      <p:ext uri="{BB962C8B-B14F-4D97-AF65-F5344CB8AC3E}">
        <p14:creationId xmlns:p14="http://schemas.microsoft.com/office/powerpoint/2010/main" val="1613452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24</a:t>
            </a:fld>
            <a:endParaRPr lang="en-US"/>
          </a:p>
        </p:txBody>
      </p:sp>
    </p:spTree>
    <p:extLst>
      <p:ext uri="{BB962C8B-B14F-4D97-AF65-F5344CB8AC3E}">
        <p14:creationId xmlns:p14="http://schemas.microsoft.com/office/powerpoint/2010/main" val="73837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25</a:t>
            </a:fld>
            <a:endParaRPr lang="en-US"/>
          </a:p>
        </p:txBody>
      </p:sp>
    </p:spTree>
    <p:extLst>
      <p:ext uri="{BB962C8B-B14F-4D97-AF65-F5344CB8AC3E}">
        <p14:creationId xmlns:p14="http://schemas.microsoft.com/office/powerpoint/2010/main" val="422515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26</a:t>
            </a:fld>
            <a:endParaRPr lang="en-US"/>
          </a:p>
        </p:txBody>
      </p:sp>
    </p:spTree>
    <p:extLst>
      <p:ext uri="{BB962C8B-B14F-4D97-AF65-F5344CB8AC3E}">
        <p14:creationId xmlns:p14="http://schemas.microsoft.com/office/powerpoint/2010/main" val="2829537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4</a:t>
            </a:fld>
            <a:endParaRPr lang="en-US"/>
          </a:p>
        </p:txBody>
      </p:sp>
    </p:spTree>
    <p:extLst>
      <p:ext uri="{BB962C8B-B14F-4D97-AF65-F5344CB8AC3E}">
        <p14:creationId xmlns:p14="http://schemas.microsoft.com/office/powerpoint/2010/main" val="181889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TOMS-TOMD-SOMD-VAS</a:t>
            </a:r>
          </a:p>
          <a:p>
            <a:r>
              <a:rPr lang="en-US" dirty="0"/>
              <a:t>                                    IBS</a:t>
            </a:r>
          </a:p>
        </p:txBody>
      </p:sp>
      <p:sp>
        <p:nvSpPr>
          <p:cNvPr id="4" name="Slide Number Placeholder 3"/>
          <p:cNvSpPr>
            <a:spLocks noGrp="1"/>
          </p:cNvSpPr>
          <p:nvPr>
            <p:ph type="sldNum" sz="quarter" idx="5"/>
          </p:nvPr>
        </p:nvSpPr>
        <p:spPr/>
        <p:txBody>
          <a:bodyPr/>
          <a:lstStyle/>
          <a:p>
            <a:fld id="{4F07A0CF-0DE1-4A6A-B743-6419077A0AB1}" type="slidenum">
              <a:rPr lang="en-US" smtClean="0"/>
              <a:t>5</a:t>
            </a:fld>
            <a:endParaRPr lang="en-US"/>
          </a:p>
        </p:txBody>
      </p:sp>
    </p:spTree>
    <p:extLst>
      <p:ext uri="{BB962C8B-B14F-4D97-AF65-F5344CB8AC3E}">
        <p14:creationId xmlns:p14="http://schemas.microsoft.com/office/powerpoint/2010/main" val="3405193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6</a:t>
            </a:fld>
            <a:endParaRPr lang="en-US"/>
          </a:p>
        </p:txBody>
      </p:sp>
    </p:spTree>
    <p:extLst>
      <p:ext uri="{BB962C8B-B14F-4D97-AF65-F5344CB8AC3E}">
        <p14:creationId xmlns:p14="http://schemas.microsoft.com/office/powerpoint/2010/main" val="58091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zabbix-</a:t>
            </a:r>
            <a:r>
              <a:rPr lang="en-US" dirty="0">
                <a:cs typeface="Mongolian Baiti" panose="03000500000000000000" charset="0"/>
              </a:rPr>
              <a:t>хяналтын програм</a:t>
            </a:r>
          </a:p>
          <a:p>
            <a:r>
              <a:rPr lang="en-US" dirty="0">
                <a:cs typeface="Mongolian Baiti" panose="03000500000000000000" charset="0"/>
              </a:rPr>
              <a:t>nice-хэрэглэгчийн гомдол бүртгэдэг</a:t>
            </a:r>
          </a:p>
          <a:p>
            <a:r>
              <a:rPr lang="en-US" dirty="0">
                <a:cs typeface="Mongolian Baiti" panose="03000500000000000000" charset="0"/>
              </a:rPr>
              <a:t>cx-дугаарын мэдээлэл харах</a:t>
            </a:r>
          </a:p>
          <a:p>
            <a:r>
              <a:rPr lang="en-US" dirty="0">
                <a:cs typeface="Mongolian Baiti" panose="03000500000000000000" charset="0"/>
              </a:rPr>
              <a:t>sms</a:t>
            </a:r>
            <a:r>
              <a:rPr lang="en-US" altLang="en-US" dirty="0">
                <a:cs typeface="Mongolian Baiti" panose="03000500000000000000" charset="0"/>
              </a:rPr>
              <a:t>-дугаар хаах дугаар авах зэрэг үйлчилгээ болохгүй бол ийшээ ханддаг</a:t>
            </a:r>
          </a:p>
        </p:txBody>
      </p:sp>
      <p:sp>
        <p:nvSpPr>
          <p:cNvPr id="4" name="Slide Number Placeholder 3"/>
          <p:cNvSpPr>
            <a:spLocks noGrp="1"/>
          </p:cNvSpPr>
          <p:nvPr>
            <p:ph type="sldNum" sz="quarter" idx="5"/>
          </p:nvPr>
        </p:nvSpPr>
        <p:spPr/>
        <p:txBody>
          <a:bodyPr/>
          <a:lstStyle/>
          <a:p>
            <a:fld id="{4F07A0CF-0DE1-4A6A-B743-6419077A0AB1}" type="slidenum">
              <a:rPr lang="en-US" smtClean="0"/>
              <a:t>7</a:t>
            </a:fld>
            <a:endParaRPr lang="en-US"/>
          </a:p>
        </p:txBody>
      </p:sp>
    </p:spTree>
    <p:extLst>
      <p:ext uri="{BB962C8B-B14F-4D97-AF65-F5344CB8AC3E}">
        <p14:creationId xmlns:p14="http://schemas.microsoft.com/office/powerpoint/2010/main" val="2226687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A0CF-0DE1-4A6A-B743-6419077A0AB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4222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Vas core </a:t>
            </a:r>
            <a:r>
              <a:rPr lang="mn-MN" dirty="0"/>
              <a:t>сүлжээний топологи</a:t>
            </a:r>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9</a:t>
            </a:fld>
            <a:endParaRPr lang="en-US"/>
          </a:p>
        </p:txBody>
      </p:sp>
    </p:spTree>
    <p:extLst>
      <p:ext uri="{BB962C8B-B14F-4D97-AF65-F5344CB8AC3E}">
        <p14:creationId xmlns:p14="http://schemas.microsoft.com/office/powerpoint/2010/main" val="4259226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10</a:t>
            </a:fld>
            <a:endParaRPr lang="en-US"/>
          </a:p>
        </p:txBody>
      </p:sp>
    </p:spTree>
    <p:extLst>
      <p:ext uri="{BB962C8B-B14F-4D97-AF65-F5344CB8AC3E}">
        <p14:creationId xmlns:p14="http://schemas.microsoft.com/office/powerpoint/2010/main" val="373908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E78AD4-6E18-4F93-9AF2-52DC4FC0AB15}"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E78AD4-6E18-4F93-9AF2-52DC4FC0AB15}"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E78AD4-6E18-4F93-9AF2-52DC4FC0AB15}"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E78AD4-6E18-4F93-9AF2-52DC4FC0AB15}"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78AD4-6E18-4F93-9AF2-52DC4FC0AB15}"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E78AD4-6E18-4F93-9AF2-52DC4FC0AB15}" type="datetimeFigureOut">
              <a:rPr lang="en-US"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E78AD4-6E18-4F93-9AF2-52DC4FC0AB15}" type="datetimeFigureOut">
              <a:rPr lang="en-US" smtClean="0"/>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E78AD4-6E18-4F93-9AF2-52DC4FC0AB15}" type="datetimeFigureOut">
              <a:rPr lang="en-US" smtClean="0"/>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78AD4-6E18-4F93-9AF2-52DC4FC0AB15}" type="datetimeFigureOut">
              <a:rPr lang="en-US" smtClean="0"/>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E78AD4-6E18-4F93-9AF2-52DC4FC0AB15}" type="datetimeFigureOut">
              <a:rPr lang="en-US"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E78AD4-6E18-4F93-9AF2-52DC4FC0AB15}" type="datetimeFigureOut">
              <a:rPr lang="en-US"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E78AD4-6E18-4F93-9AF2-52DC4FC0AB15}" type="datetimeFigureOut">
              <a:rPr lang="en-US" smtClean="0"/>
              <a:t>12/24/2024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D4FEF7-CD96-44FB-8BFF-F0D58935337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jpe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4.svg"/><Relationship Id="rId4" Type="http://schemas.openxmlformats.org/officeDocument/2006/relationships/image" Target="../media/image41.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image" Target="../media/image9.png"/><Relationship Id="rId12"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143512" y="533078"/>
            <a:ext cx="8146473" cy="1014730"/>
          </a:xfrm>
          <a:prstGeom prst="rect">
            <a:avLst/>
          </a:prstGeom>
        </p:spPr>
        <p:txBody>
          <a:bodyPr wrap="square">
            <a:spAutoFit/>
          </a:bodyPr>
          <a:lstStyle/>
          <a:p>
            <a:pPr algn="ctr"/>
            <a:r>
              <a:rPr lang="mn-MN" altLang="ko-KR" sz="6000" dirty="0">
                <a:solidFill>
                  <a:srgbClr val="464646"/>
                </a:solidFill>
                <a:latin typeface="Calibri" panose="020F0502020204030204" charset="0"/>
                <a:ea typeface="Malgun Gothic" panose="020B0503020000020004" pitchFamily="50" charset="-127"/>
                <a:cs typeface="Mongolian Baiti" panose="03000500000000000000" charset="0"/>
              </a:rPr>
              <a:t>Жинхлэх</a:t>
            </a:r>
            <a:r>
              <a:rPr lang="en-US" altLang="ko-KR" sz="6000" dirty="0">
                <a:solidFill>
                  <a:srgbClr val="464646"/>
                </a:solidFill>
                <a:latin typeface="Calibri" panose="020F0502020204030204" charset="0"/>
                <a:ea typeface="Malgun Gothic" panose="020B0503020000020004" pitchFamily="50" charset="-127"/>
                <a:cs typeface="Calibri" panose="020F0502020204030204" charset="0"/>
              </a:rPr>
              <a:t> тайлан</a:t>
            </a:r>
          </a:p>
        </p:txBody>
      </p:sp>
      <p:sp>
        <p:nvSpPr>
          <p:cNvPr id="3" name="Rectangle 2"/>
          <p:cNvSpPr/>
          <p:nvPr/>
        </p:nvSpPr>
        <p:spPr>
          <a:xfrm>
            <a:off x="3848735" y="1466215"/>
            <a:ext cx="3579495" cy="523220"/>
          </a:xfrm>
          <a:prstGeom prst="rect">
            <a:avLst/>
          </a:prstGeom>
        </p:spPr>
        <p:txBody>
          <a:bodyPr wrap="square">
            <a:spAutoFit/>
          </a:bodyPr>
          <a:lstStyle/>
          <a:p>
            <a:pPr lvl="1" algn="ctr"/>
            <a:r>
              <a:rPr lang="mn-MN" altLang="ko-KR" sz="2800" dirty="0" smtClean="0">
                <a:latin typeface="Arial" panose="020B0604020202020204" pitchFamily="34" charset="0"/>
                <a:ea typeface="Malgun Gothic" panose="020B0503020000020004" pitchFamily="50" charset="-127"/>
                <a:cs typeface="Mongolian Baiti" panose="03000500000000000000" charset="0"/>
              </a:rPr>
              <a:t>Б.Жавхлантөгс</a:t>
            </a:r>
            <a:endParaRPr lang="en-US" altLang="ko-KR" dirty="0">
              <a:latin typeface="Arial" panose="020B0604020202020204" pitchFamily="34" charset="0"/>
              <a:cs typeface="Arial" panose="020B0604020202020204" pitchFamily="34" charset="0"/>
            </a:endParaRPr>
          </a:p>
        </p:txBody>
      </p:sp>
      <p:sp>
        <p:nvSpPr>
          <p:cNvPr id="5" name="Text Box 4"/>
          <p:cNvSpPr txBox="1"/>
          <p:nvPr/>
        </p:nvSpPr>
        <p:spPr>
          <a:xfrm>
            <a:off x="1282700" y="3499485"/>
            <a:ext cx="3895090" cy="645160"/>
          </a:xfrm>
          <a:prstGeom prst="rect">
            <a:avLst/>
          </a:prstGeom>
          <a:noFill/>
        </p:spPr>
        <p:txBody>
          <a:bodyPr wrap="square" rtlCol="0">
            <a:spAutoFit/>
          </a:bodyPr>
          <a:lstStyle/>
          <a:p>
            <a:pPr lvl="1" algn="ctr"/>
            <a:r>
              <a:rPr lang="en-US" altLang="ko-KR" dirty="0" smtClean="0">
                <a:latin typeface="Calibri" panose="020F0502020204030204" charset="0"/>
                <a:ea typeface="Malgun Gothic" panose="020B0503020000020004" pitchFamily="50" charset="-127"/>
                <a:cs typeface="Calibri" panose="020F0502020204030204" charset="0"/>
                <a:sym typeface="+mn-ea"/>
              </a:rPr>
              <a:t>202</a:t>
            </a:r>
            <a:r>
              <a:rPr lang="mn-MN" altLang="ko-KR" dirty="0" smtClean="0">
                <a:latin typeface="Calibri" panose="020F0502020204030204" charset="0"/>
                <a:ea typeface="Malgun Gothic" panose="020B0503020000020004" pitchFamily="50" charset="-127"/>
                <a:cs typeface="Calibri" panose="020F0502020204030204" charset="0"/>
                <a:sym typeface="+mn-ea"/>
              </a:rPr>
              <a:t>4</a:t>
            </a:r>
            <a:r>
              <a:rPr lang="en-US" altLang="ko-KR" dirty="0" smtClean="0">
                <a:latin typeface="Calibri" panose="020F0502020204030204" charset="0"/>
                <a:ea typeface="Malgun Gothic" panose="020B0503020000020004" pitchFamily="50" charset="-127"/>
                <a:cs typeface="Calibri" panose="020F0502020204030204" charset="0"/>
                <a:sym typeface="+mn-ea"/>
              </a:rPr>
              <a:t>/</a:t>
            </a:r>
            <a:r>
              <a:rPr lang="mn-MN" altLang="ko-KR" dirty="0" smtClean="0">
                <a:latin typeface="Calibri" panose="020F0502020204030204" charset="0"/>
                <a:ea typeface="Malgun Gothic" panose="020B0503020000020004" pitchFamily="50" charset="-127"/>
                <a:cs typeface="Calibri" panose="020F0502020204030204" charset="0"/>
                <a:sym typeface="+mn-ea"/>
              </a:rPr>
              <a:t>10</a:t>
            </a:r>
            <a:r>
              <a:rPr lang="en-US" altLang="ko-KR" dirty="0" smtClean="0">
                <a:latin typeface="Calibri" panose="020F0502020204030204" charset="0"/>
                <a:ea typeface="Malgun Gothic" panose="020B0503020000020004" pitchFamily="50" charset="-127"/>
                <a:cs typeface="Calibri" panose="020F0502020204030204" charset="0"/>
                <a:sym typeface="+mn-ea"/>
              </a:rPr>
              <a:t>/</a:t>
            </a:r>
            <a:r>
              <a:rPr lang="mn-MN" altLang="ko-KR" dirty="0" smtClean="0">
                <a:latin typeface="Calibri" panose="020F0502020204030204" charset="0"/>
                <a:ea typeface="Malgun Gothic" panose="020B0503020000020004" pitchFamily="50" charset="-127"/>
                <a:cs typeface="Calibri" panose="020F0502020204030204" charset="0"/>
                <a:sym typeface="+mn-ea"/>
              </a:rPr>
              <a:t>01</a:t>
            </a:r>
            <a:r>
              <a:rPr lang="en-US" altLang="ko-KR" dirty="0" smtClean="0">
                <a:latin typeface="Calibri" panose="020F0502020204030204" charset="0"/>
                <a:ea typeface="Malgun Gothic" panose="020B0503020000020004" pitchFamily="50" charset="-127"/>
                <a:cs typeface="Calibri" panose="020F0502020204030204" charset="0"/>
                <a:sym typeface="+mn-ea"/>
              </a:rPr>
              <a:t>-202</a:t>
            </a:r>
            <a:r>
              <a:rPr lang="mn-MN" altLang="ko-KR" dirty="0" smtClean="0">
                <a:latin typeface="Calibri" panose="020F0502020204030204" charset="0"/>
                <a:ea typeface="Malgun Gothic" panose="020B0503020000020004" pitchFamily="50" charset="-127"/>
                <a:cs typeface="Calibri" panose="020F0502020204030204" charset="0"/>
                <a:sym typeface="+mn-ea"/>
              </a:rPr>
              <a:t>5</a:t>
            </a:r>
            <a:r>
              <a:rPr lang="en-US" altLang="ko-KR" dirty="0" smtClean="0">
                <a:latin typeface="Calibri" panose="020F0502020204030204" charset="0"/>
                <a:ea typeface="Malgun Gothic" panose="020B0503020000020004" pitchFamily="50" charset="-127"/>
                <a:cs typeface="Calibri" panose="020F0502020204030204" charset="0"/>
                <a:sym typeface="+mn-ea"/>
              </a:rPr>
              <a:t>/0</a:t>
            </a:r>
            <a:r>
              <a:rPr lang="mn-MN" altLang="ko-KR" dirty="0" smtClean="0">
                <a:latin typeface="Calibri" panose="020F0502020204030204" charset="0"/>
                <a:ea typeface="Malgun Gothic" panose="020B0503020000020004" pitchFamily="50" charset="-127"/>
                <a:cs typeface="Calibri" panose="020F0502020204030204" charset="0"/>
                <a:sym typeface="+mn-ea"/>
              </a:rPr>
              <a:t>1</a:t>
            </a:r>
            <a:r>
              <a:rPr lang="en-US" altLang="ko-KR" dirty="0" smtClean="0">
                <a:latin typeface="Calibri" panose="020F0502020204030204" charset="0"/>
                <a:ea typeface="Malgun Gothic" panose="020B0503020000020004" pitchFamily="50" charset="-127"/>
                <a:cs typeface="Calibri" panose="020F0502020204030204" charset="0"/>
                <a:sym typeface="+mn-ea"/>
              </a:rPr>
              <a:t>/</a:t>
            </a:r>
            <a:r>
              <a:rPr lang="mn-MN" altLang="ko-KR" dirty="0" smtClean="0">
                <a:latin typeface="Calibri" panose="020F0502020204030204" charset="0"/>
                <a:ea typeface="Malgun Gothic" panose="020B0503020000020004" pitchFamily="50" charset="-127"/>
                <a:cs typeface="Calibri" panose="020F0502020204030204" charset="0"/>
                <a:sym typeface="+mn-ea"/>
              </a:rPr>
              <a:t>01</a:t>
            </a:r>
            <a:endParaRPr lang="en-US" altLang="ko-KR" dirty="0">
              <a:latin typeface="Calibri" panose="020F0502020204030204" charset="0"/>
              <a:ea typeface="Malgun Gothic" panose="020B0503020000020004" pitchFamily="50" charset="-127"/>
              <a:cs typeface="Calibri" panose="020F0502020204030204" charset="0"/>
              <a:sym typeface="+mn-ea"/>
            </a:endParaRPr>
          </a:p>
          <a:p>
            <a:pPr lvl="1" algn="ct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a:latin typeface="Calibri" panose="020F0502020204030204" charset="0"/>
              <a:cs typeface="Calibri" panose="020F0502020204030204" charset="0"/>
            </a:endParaRPr>
          </a:p>
        </p:txBody>
      </p:sp>
      <p:cxnSp>
        <p:nvCxnSpPr>
          <p:cNvPr id="6" name="Straight Connector 5"/>
          <p:cNvCxnSpPr/>
          <p:nvPr/>
        </p:nvCxnSpPr>
        <p:spPr>
          <a:xfrm flipV="1">
            <a:off x="3308350" y="1451610"/>
            <a:ext cx="5817235" cy="1460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txBox="1"/>
          <p:nvPr/>
        </p:nvSpPr>
        <p:spPr>
          <a:xfrm>
            <a:off x="3112135" y="0"/>
            <a:ext cx="6142355" cy="62420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tx1"/>
                </a:solidFill>
                <a:sym typeface="+mn-ea"/>
              </a:rPr>
              <a:t>Total number of complaints</a:t>
            </a:r>
            <a:endParaRPr lang="en-US" altLang="en-US" sz="2800" b="1" dirty="0">
              <a:solidFill>
                <a:schemeClr val="tx1"/>
              </a:solidFill>
              <a:latin typeface="Arial" panose="020B0604020202020204" pitchFamily="34" charset="0"/>
              <a:cs typeface="Arial" panose="020B0604020202020204" pitchFamily="34" charset="0"/>
              <a:sym typeface="+mn-ea"/>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 y="617457"/>
            <a:ext cx="12192000" cy="57692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338830" y="0"/>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b="1" dirty="0">
                <a:solidFill>
                  <a:schemeClr val="tx1"/>
                </a:solidFill>
                <a:latin typeface="Times New Roman" panose="02020603050405020304" pitchFamily="18" charset="0"/>
                <a:cs typeface="Times New Roman" panose="02020603050405020304" pitchFamily="18" charset="0"/>
              </a:rPr>
              <a:t>   																				</a:t>
            </a:r>
            <a:r>
              <a:rPr lang="en-US" altLang="en-US" sz="9600" b="1" dirty="0">
                <a:solidFill>
                  <a:schemeClr val="tx1"/>
                </a:solidFill>
                <a:latin typeface="Times New Roman" panose="02020603050405020304" pitchFamily="18" charset="0"/>
                <a:cs typeface="Mongolian Baiti" panose="03000500000000000000" charset="0"/>
              </a:rPr>
              <a:t>Paymentblock</a:t>
            </a:r>
            <a:r>
              <a:rPr lang="en-US" altLang="ko-KR" sz="9600" b="1" dirty="0">
                <a:solidFill>
                  <a:schemeClr val="tx1"/>
                </a:solidFill>
                <a:latin typeface="Times New Roman" panose="02020603050405020304" pitchFamily="18" charset="0"/>
                <a:cs typeface="Times New Roman" panose="02020603050405020304" pitchFamily="18" charset="0"/>
              </a:rPr>
              <a:t>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1725105" y="548789"/>
            <a:ext cx="8983743" cy="56823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427095" y="0"/>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b="1" dirty="0">
                <a:solidFill>
                  <a:schemeClr val="tx1"/>
                </a:solidFill>
                <a:latin typeface="Times New Roman" panose="02020603050405020304" pitchFamily="18" charset="0"/>
                <a:cs typeface="Times New Roman" panose="02020603050405020304" pitchFamily="18" charset="0"/>
              </a:rPr>
              <a:t>   																				</a:t>
            </a:r>
            <a:r>
              <a:rPr lang="en-US" altLang="en-US" sz="9600" b="1" dirty="0">
                <a:solidFill>
                  <a:schemeClr val="tx1"/>
                </a:solidFill>
                <a:latin typeface="Times New Roman" panose="02020603050405020304" pitchFamily="18" charset="0"/>
                <a:cs typeface="Mongolian Baiti" panose="03000500000000000000" charset="0"/>
              </a:rPr>
              <a:t>Paymentblock</a:t>
            </a:r>
            <a:r>
              <a:rPr lang="en-US" altLang="ko-KR" sz="9600" b="1" dirty="0">
                <a:solidFill>
                  <a:schemeClr val="tx1"/>
                </a:solidFill>
                <a:latin typeface="Times New Roman" panose="02020603050405020304" pitchFamily="18" charset="0"/>
                <a:cs typeface="Times New Roman" panose="02020603050405020304" pitchFamily="18" charset="0"/>
              </a:rPr>
              <a:t>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2401926" y="624205"/>
            <a:ext cx="7525800" cy="56979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428365" y="0"/>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b="1" dirty="0">
                <a:solidFill>
                  <a:schemeClr val="tx1"/>
                </a:solidFill>
                <a:latin typeface="Times New Roman" panose="02020603050405020304" pitchFamily="18" charset="0"/>
                <a:cs typeface="Times New Roman" panose="02020603050405020304" pitchFamily="18" charset="0"/>
              </a:rPr>
              <a:t>   																				</a:t>
            </a:r>
            <a:r>
              <a:rPr lang="en-US" altLang="en-US" sz="9600" b="1" dirty="0">
                <a:solidFill>
                  <a:schemeClr val="tx1"/>
                </a:solidFill>
                <a:latin typeface="Times New Roman" panose="02020603050405020304" pitchFamily="18" charset="0"/>
                <a:cs typeface="Mongolian Baiti" panose="03000500000000000000" charset="0"/>
              </a:rPr>
              <a:t>Paymentblock</a:t>
            </a:r>
            <a:r>
              <a:rPr lang="en-US" altLang="ko-KR" sz="9600" b="1" dirty="0">
                <a:solidFill>
                  <a:schemeClr val="tx1"/>
                </a:solidFill>
                <a:latin typeface="Times New Roman" panose="02020603050405020304" pitchFamily="18" charset="0"/>
                <a:cs typeface="Times New Roman" panose="02020603050405020304" pitchFamily="18" charset="0"/>
              </a:rPr>
              <a:t>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1729740" y="751840"/>
            <a:ext cx="8945245" cy="1804670"/>
          </a:xfrm>
          <a:prstGeom prst="rect">
            <a:avLst/>
          </a:prstGeom>
        </p:spPr>
      </p:pic>
      <p:sp>
        <p:nvSpPr>
          <p:cNvPr id="4" name="Text Box 3"/>
          <p:cNvSpPr txBox="1"/>
          <p:nvPr/>
        </p:nvSpPr>
        <p:spPr>
          <a:xfrm>
            <a:off x="826770" y="2829560"/>
            <a:ext cx="10751820" cy="1198880"/>
          </a:xfrm>
          <a:prstGeom prst="rect">
            <a:avLst/>
          </a:prstGeom>
          <a:noFill/>
        </p:spPr>
        <p:txBody>
          <a:bodyPr wrap="square" rtlCol="0">
            <a:spAutoFit/>
          </a:bodyPr>
          <a:lstStyle/>
          <a:p>
            <a:r>
              <a:rPr lang="en-US" sz="2400"/>
              <a:t>GSM байгууллагын бүх хэрэглэгчид тус хаалтанд орох бөгөөд 25-нд гарах хэрэглээг хаах талаар сануулах мессэж илгээн 26-нд гарах хэрэглээг хаана. Харин 26-нд нь бүх хэрэглээг хаах талаар сануулах мессэж илгээн 27-нд нь хаана.</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6" name="Picture 15" descr="111111111"/>
          <p:cNvPicPr>
            <a:picLocks noChangeAspect="1"/>
          </p:cNvPicPr>
          <p:nvPr/>
        </p:nvPicPr>
        <p:blipFill>
          <a:blip r:embed="rId4"/>
          <a:stretch>
            <a:fillRect/>
          </a:stretch>
        </p:blipFill>
        <p:spPr>
          <a:xfrm>
            <a:off x="341630" y="2457450"/>
            <a:ext cx="11589385" cy="1668145"/>
          </a:xfrm>
          <a:prstGeom prst="rect">
            <a:avLst/>
          </a:prstGeom>
        </p:spPr>
      </p:pic>
      <p:sp>
        <p:nvSpPr>
          <p:cNvPr id="8" name="Rectangle 7"/>
          <p:cNvSpPr/>
          <p:nvPr/>
        </p:nvSpPr>
        <p:spPr>
          <a:xfrm>
            <a:off x="371475" y="2487295"/>
            <a:ext cx="11497310" cy="789940"/>
          </a:xfrm>
          <a:prstGeom prst="rect">
            <a:avLst/>
          </a:prstGeom>
          <a:noFill/>
          <a:ln w="38100" cap="rnd"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0000"/>
              </a:solidFill>
              <a:effectLst/>
              <a:uLnTx/>
              <a:uFillTx/>
              <a:latin typeface="Century Gothic" panose="020B0502020202020204"/>
              <a:ea typeface="+mn-ea"/>
              <a:cs typeface="+mn-cs"/>
            </a:endParaRPr>
          </a:p>
        </p:txBody>
      </p:sp>
      <p:cxnSp>
        <p:nvCxnSpPr>
          <p:cNvPr id="9" name="Straight Arrow Connector 8"/>
          <p:cNvCxnSpPr/>
          <p:nvPr/>
        </p:nvCxnSpPr>
        <p:spPr>
          <a:xfrm flipH="1" flipV="1">
            <a:off x="2307719" y="1594775"/>
            <a:ext cx="1752600" cy="1066801"/>
          </a:xfrm>
          <a:prstGeom prst="straightConnector1">
            <a:avLst/>
          </a:prstGeom>
          <a:noFill/>
          <a:ln w="25400" cap="rnd" cmpd="sng" algn="ctr">
            <a:solidFill>
              <a:srgbClr val="FFC000"/>
            </a:solidFill>
            <a:prstDash val="solid"/>
            <a:tailEnd type="triangle"/>
          </a:ln>
          <a:effectLst/>
        </p:spPr>
      </p:cxnSp>
      <p:sp>
        <p:nvSpPr>
          <p:cNvPr id="12" name="Google Shape;2208;p57"/>
          <p:cNvSpPr txBox="1"/>
          <p:nvPr/>
        </p:nvSpPr>
        <p:spPr>
          <a:xfrm>
            <a:off x="0" y="835025"/>
            <a:ext cx="4881880" cy="759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100"/>
              <a:buFont typeface="Work Sans ExtraBold"/>
              <a:buNone/>
              <a:defRPr sz="1800" b="0" i="0" u="none" strike="noStrike" cap="none">
                <a:solidFill>
                  <a:schemeClr val="lt2"/>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r>
              <a:rPr lang="en-US" sz="2000" b="1" dirty="0">
                <a:solidFill>
                  <a:srgbClr val="FFC000"/>
                </a:solidFill>
                <a:latin typeface="Times New Roman" panose="02020603050405020304" pitchFamily="18" charset="0"/>
                <a:cs typeface="Times New Roman" panose="02020603050405020304" pitchFamily="18" charset="0"/>
                <a:sym typeface="+mn-ea"/>
              </a:rPr>
              <a:t>Төлбөрөө төлсөн хэрэглэгчийг төлбөрөөс нээх </a:t>
            </a:r>
            <a:endParaRPr lang="en-US" altLang="ko-KR" sz="2000" b="1" dirty="0">
              <a:solidFill>
                <a:srgbClr val="FFC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340360" y="3324860"/>
            <a:ext cx="11590655" cy="709295"/>
          </a:xfrm>
          <a:prstGeom prst="rect">
            <a:avLst/>
          </a:prstGeom>
          <a:noFill/>
          <a:ln w="38100" cap="rnd" cmpd="sng" algn="ctr">
            <a:solidFill>
              <a:srgbClr val="00B0F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0000"/>
              </a:solidFill>
              <a:effectLst/>
              <a:uLnTx/>
              <a:uFillTx/>
              <a:latin typeface="Century Gothic" panose="020B0502020202020204"/>
              <a:ea typeface="+mn-ea"/>
              <a:cs typeface="+mn-cs"/>
            </a:endParaRPr>
          </a:p>
        </p:txBody>
      </p:sp>
      <p:cxnSp>
        <p:nvCxnSpPr>
          <p:cNvPr id="15" name="Straight Arrow Connector 14"/>
          <p:cNvCxnSpPr/>
          <p:nvPr/>
        </p:nvCxnSpPr>
        <p:spPr>
          <a:xfrm flipH="1" flipV="1">
            <a:off x="6634480" y="1701800"/>
            <a:ext cx="513715" cy="1872615"/>
          </a:xfrm>
          <a:prstGeom prst="straightConnector1">
            <a:avLst/>
          </a:prstGeom>
          <a:noFill/>
          <a:ln w="25400" cap="rnd" cmpd="sng" algn="ctr">
            <a:solidFill>
              <a:srgbClr val="00B0F0"/>
            </a:solidFill>
            <a:prstDash val="solid"/>
            <a:tailEnd type="triangle"/>
          </a:ln>
          <a:effectLst/>
        </p:spPr>
      </p:cxnSp>
      <p:sp>
        <p:nvSpPr>
          <p:cNvPr id="17" name="Google Shape;2208;p57"/>
          <p:cNvSpPr txBox="1"/>
          <p:nvPr/>
        </p:nvSpPr>
        <p:spPr>
          <a:xfrm>
            <a:off x="4790440" y="814705"/>
            <a:ext cx="5462905" cy="312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100"/>
              <a:buFont typeface="Work Sans ExtraBold"/>
              <a:buNone/>
              <a:defRPr sz="1800" b="0" i="0" u="none" strike="noStrike" cap="none">
                <a:solidFill>
                  <a:schemeClr val="lt2"/>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r>
              <a:rPr lang="en-US" sz="2000" b="1" dirty="0">
                <a:solidFill>
                  <a:srgbClr val="00B0F0"/>
                </a:solidFill>
                <a:latin typeface="Times New Roman" panose="02020603050405020304" pitchFamily="18" charset="0"/>
                <a:cs typeface="Times New Roman" panose="02020603050405020304" pitchFamily="18" charset="0"/>
                <a:sym typeface="+mn-ea"/>
              </a:rPr>
              <a:t>Төлбөрөө төлөөгүй хэрэглэгчид гарах яриа хаахыг сануулах</a:t>
            </a:r>
            <a:endParaRPr lang="en-US" altLang="ko-KR" sz="2000" b="1" dirty="0">
              <a:solidFill>
                <a:srgbClr val="00B0F0"/>
              </a:solidFill>
              <a:latin typeface="Times New Roman" panose="02020603050405020304" pitchFamily="18" charset="0"/>
              <a:cs typeface="Times New Roman" panose="02020603050405020304" pitchFamily="18" charset="0"/>
            </a:endParaRPr>
          </a:p>
        </p:txBody>
      </p:sp>
      <p:sp>
        <p:nvSpPr>
          <p:cNvPr id="24" name="TextBox 23"/>
          <p:cNvSpPr txBox="1"/>
          <p:nvPr/>
        </p:nvSpPr>
        <p:spPr>
          <a:xfrm>
            <a:off x="390525" y="1762760"/>
            <a:ext cx="4660265" cy="706755"/>
          </a:xfrm>
          <a:prstGeom prst="rect">
            <a:avLst/>
          </a:prstGeom>
          <a:noFill/>
        </p:spPr>
        <p:txBody>
          <a:bodyPr wrap="square">
            <a:spAutoFit/>
          </a:bodyPr>
          <a:lstStyle/>
          <a:p>
            <a:r>
              <a:rPr lang="en-US" sz="2000" dirty="0"/>
              <a:t>Path: </a:t>
            </a:r>
            <a:r>
              <a:rPr lang="en-US" sz="2000" dirty="0">
                <a:sym typeface="+mn-ea"/>
              </a:rPr>
              <a:t>Check Roaming/192.168.0.240/</a:t>
            </a:r>
            <a:endParaRPr lang="en-US" sz="2000" dirty="0"/>
          </a:p>
          <a:p>
            <a:r>
              <a:rPr lang="en-US" sz="2000" dirty="0"/>
              <a:t>crontab -l</a:t>
            </a:r>
            <a:endParaRPr lang="en-US" sz="2000" kern="1200" dirty="0">
              <a:solidFill>
                <a:prstClr val="black"/>
              </a:solidFill>
              <a:latin typeface="Century Gothic" panose="020B0502020202020204"/>
              <a:ea typeface="+mn-ea"/>
              <a:cs typeface="+mn-cs"/>
            </a:endParaRPr>
          </a:p>
        </p:txBody>
      </p:sp>
      <p:sp>
        <p:nvSpPr>
          <p:cNvPr id="21" name="Text Box 20"/>
          <p:cNvSpPr txBox="1"/>
          <p:nvPr/>
        </p:nvSpPr>
        <p:spPr>
          <a:xfrm>
            <a:off x="5228590" y="76200"/>
            <a:ext cx="2045335" cy="460375"/>
          </a:xfrm>
          <a:prstGeom prst="rect">
            <a:avLst/>
          </a:prstGeom>
          <a:noFill/>
        </p:spPr>
        <p:txBody>
          <a:bodyPr wrap="none" rtlCol="0">
            <a:spAutoFit/>
          </a:bodyPr>
          <a:lstStyle/>
          <a:p>
            <a:pPr algn="l"/>
            <a:r>
              <a:rPr lang="en-US" sz="2400" b="1">
                <a:latin typeface="Times New Roman" panose="02020603050405020304" pitchFamily="18" charset="0"/>
                <a:cs typeface="Times New Roman" panose="02020603050405020304" pitchFamily="18" charset="0"/>
                <a:sym typeface="+mn-ea"/>
              </a:rPr>
              <a:t>Paymentblock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178810" y="0"/>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b="1" dirty="0">
                <a:solidFill>
                  <a:schemeClr val="tx1"/>
                </a:solidFill>
                <a:latin typeface="Times New Roman" panose="02020603050405020304" pitchFamily="18" charset="0"/>
                <a:cs typeface="Times New Roman" panose="02020603050405020304" pitchFamily="18" charset="0"/>
              </a:rPr>
              <a:t>   																				</a:t>
            </a:r>
            <a:r>
              <a:rPr lang="en-US" altLang="ko-KR" sz="9600" b="1" dirty="0" err="1">
                <a:solidFill>
                  <a:schemeClr val="tx1"/>
                </a:solidFill>
                <a:latin typeface="Times New Roman" panose="02020603050405020304" pitchFamily="18" charset="0"/>
                <a:cs typeface="Times New Roman" panose="02020603050405020304" pitchFamily="18" charset="0"/>
              </a:rPr>
              <a:t>Paymentblock</a:t>
            </a:r>
            <a:r>
              <a:rPr lang="en-US" altLang="ko-KR" sz="9600" b="1" dirty="0">
                <a:solidFill>
                  <a:schemeClr val="tx1"/>
                </a:solidFill>
                <a:latin typeface="Times New Roman" panose="02020603050405020304" pitchFamily="18" charset="0"/>
                <a:cs typeface="Times New Roman" panose="02020603050405020304" pitchFamily="18" charset="0"/>
              </a:rPr>
              <a:t>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487045" y="854710"/>
            <a:ext cx="11370945" cy="1198880"/>
          </a:xfrm>
          <a:prstGeom prst="rect">
            <a:avLst/>
          </a:prstGeom>
          <a:noFill/>
        </p:spPr>
        <p:txBody>
          <a:bodyPr wrap="square" rtlCol="0">
            <a:spAutoFit/>
          </a:bodyPr>
          <a:lstStyle/>
          <a:p>
            <a:r>
              <a:rPr lang="mn-MN" sz="2400" dirty="0">
                <a:sym typeface="+mn-ea"/>
              </a:rPr>
              <a:t>Хаалт</a:t>
            </a:r>
            <a:r>
              <a:rPr lang="en-US" sz="2400" dirty="0">
                <a:sym typeface="+mn-ea"/>
              </a:rPr>
              <a:t> </a:t>
            </a:r>
            <a:r>
              <a:rPr lang="en-US" sz="2400" dirty="0" err="1">
                <a:sym typeface="+mn-ea"/>
              </a:rPr>
              <a:t>нь</a:t>
            </a:r>
            <a:r>
              <a:rPr lang="en-US" sz="2400" dirty="0">
                <a:sym typeface="+mn-ea"/>
              </a:rPr>
              <a:t> BSCS /192.168.50.42:1521/ </a:t>
            </a:r>
            <a:r>
              <a:rPr lang="en-US" sz="2400" dirty="0" err="1">
                <a:sym typeface="+mn-ea"/>
              </a:rPr>
              <a:t>баазын</a:t>
            </a:r>
            <a:r>
              <a:rPr lang="en-US" sz="2400" dirty="0">
                <a:sym typeface="+mn-ea"/>
              </a:rPr>
              <a:t> MOBICOM.T_PAYMENTBLOCK</a:t>
            </a:r>
            <a:r>
              <a:rPr lang="mn-MN" sz="2400" dirty="0">
                <a:sym typeface="+mn-ea"/>
              </a:rPr>
              <a:t>2</a:t>
            </a:r>
            <a:r>
              <a:rPr lang="en-US" sz="2400" dirty="0">
                <a:sym typeface="+mn-ea"/>
              </a:rPr>
              <a:t>_CONFIG   table </a:t>
            </a:r>
            <a:r>
              <a:rPr lang="en-US" sz="2400" dirty="0" err="1">
                <a:sym typeface="+mn-ea"/>
              </a:rPr>
              <a:t>дээр</a:t>
            </a:r>
            <a:r>
              <a:rPr lang="en-US" sz="2400" dirty="0">
                <a:sym typeface="+mn-ea"/>
              </a:rPr>
              <a:t> </a:t>
            </a:r>
            <a:r>
              <a:rPr lang="en-US" sz="2400" dirty="0" err="1">
                <a:sym typeface="+mn-ea"/>
              </a:rPr>
              <a:t>байх</a:t>
            </a:r>
            <a:r>
              <a:rPr lang="en-US" sz="2400" dirty="0">
                <a:sym typeface="+mn-ea"/>
              </a:rPr>
              <a:t> </a:t>
            </a:r>
            <a:r>
              <a:rPr lang="en-US" sz="2400" dirty="0" err="1">
                <a:sym typeface="+mn-ea"/>
              </a:rPr>
              <a:t>ба</a:t>
            </a:r>
            <a:r>
              <a:rPr lang="en-US" sz="2400" dirty="0">
                <a:sym typeface="+mn-ea"/>
              </a:rPr>
              <a:t> </a:t>
            </a:r>
            <a:r>
              <a:rPr lang="en-US" sz="2400" dirty="0" err="1">
                <a:sym typeface="+mn-ea"/>
              </a:rPr>
              <a:t>тус</a:t>
            </a:r>
            <a:r>
              <a:rPr lang="en-US" sz="2400" dirty="0">
                <a:sym typeface="+mn-ea"/>
              </a:rPr>
              <a:t> table </a:t>
            </a:r>
            <a:r>
              <a:rPr lang="en-US" sz="2400" dirty="0" err="1">
                <a:sym typeface="+mn-ea"/>
              </a:rPr>
              <a:t>дээрх</a:t>
            </a:r>
            <a:r>
              <a:rPr lang="en-US" sz="2400" dirty="0">
                <a:sym typeface="+mn-ea"/>
              </a:rPr>
              <a:t> C_TABLE_NAME </a:t>
            </a:r>
            <a:r>
              <a:rPr lang="en-US" sz="2400" dirty="0" err="1">
                <a:sym typeface="+mn-ea"/>
              </a:rPr>
              <a:t>баганын</a:t>
            </a:r>
            <a:r>
              <a:rPr lang="en-US" sz="2400" dirty="0">
                <a:sym typeface="+mn-ea"/>
              </a:rPr>
              <a:t> view-</a:t>
            </a:r>
            <a:r>
              <a:rPr lang="en-US" sz="2400" dirty="0" err="1">
                <a:sym typeface="+mn-ea"/>
              </a:rPr>
              <a:t>үүдээс</a:t>
            </a:r>
            <a:r>
              <a:rPr lang="en-US" sz="2400" dirty="0">
                <a:sym typeface="+mn-ea"/>
              </a:rPr>
              <a:t> </a:t>
            </a:r>
            <a:r>
              <a:rPr lang="en-US" sz="2400" dirty="0" err="1">
                <a:sym typeface="+mn-ea"/>
              </a:rPr>
              <a:t>гарсан</a:t>
            </a:r>
            <a:r>
              <a:rPr lang="en-US" sz="2400" dirty="0">
                <a:sym typeface="+mn-ea"/>
              </a:rPr>
              <a:t> </a:t>
            </a:r>
            <a:r>
              <a:rPr lang="en-US" sz="2400" dirty="0" err="1">
                <a:sym typeface="+mn-ea"/>
              </a:rPr>
              <a:t>листийн</a:t>
            </a:r>
            <a:r>
              <a:rPr lang="en-US" sz="2400" dirty="0">
                <a:sym typeface="+mn-ea"/>
              </a:rPr>
              <a:t> </a:t>
            </a:r>
            <a:r>
              <a:rPr lang="en-US" sz="2400" dirty="0" err="1">
                <a:sym typeface="+mn-ea"/>
              </a:rPr>
              <a:t>дагуу</a:t>
            </a:r>
            <a:r>
              <a:rPr lang="en-US" sz="2400" dirty="0">
                <a:sym typeface="+mn-ea"/>
              </a:rPr>
              <a:t> </a:t>
            </a:r>
            <a:r>
              <a:rPr lang="en-US" sz="2400" dirty="0" err="1">
                <a:sym typeface="+mn-ea"/>
              </a:rPr>
              <a:t>хэрэглэгчдий</a:t>
            </a:r>
            <a:r>
              <a:rPr lang="mn-MN" sz="2400" dirty="0">
                <a:sym typeface="+mn-ea"/>
              </a:rPr>
              <a:t>н</a:t>
            </a:r>
            <a:r>
              <a:rPr lang="en-US" sz="2400" dirty="0">
                <a:sym typeface="+mn-ea"/>
              </a:rPr>
              <a:t> </a:t>
            </a:r>
            <a:r>
              <a:rPr lang="en-US" sz="2400" dirty="0" err="1">
                <a:sym typeface="+mn-ea"/>
              </a:rPr>
              <a:t>дугаары</a:t>
            </a:r>
            <a:r>
              <a:rPr lang="mn-MN" sz="2400" dirty="0">
                <a:sym typeface="+mn-ea"/>
              </a:rPr>
              <a:t>г хаана</a:t>
            </a:r>
            <a:r>
              <a:rPr lang="en-US" sz="2400" dirty="0">
                <a:sym typeface="+mn-ea"/>
              </a:rPr>
              <a:t>. </a:t>
            </a:r>
          </a:p>
        </p:txBody>
      </p:sp>
      <p:pic>
        <p:nvPicPr>
          <p:cNvPr id="54" name="Picture 5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59" y="2064745"/>
            <a:ext cx="11280775" cy="1583055"/>
          </a:xfrm>
          <a:prstGeom prst="rect">
            <a:avLst/>
          </a:prstGeom>
          <a:noFill/>
          <a:ln>
            <a:noFill/>
          </a:ln>
        </p:spPr>
      </p:pic>
      <p:pic>
        <p:nvPicPr>
          <p:cNvPr id="5" name="Picture 4" descr="2222222222"/>
          <p:cNvPicPr>
            <a:picLocks noChangeAspect="1"/>
          </p:cNvPicPr>
          <p:nvPr/>
        </p:nvPicPr>
        <p:blipFill>
          <a:blip r:embed="rId5"/>
          <a:stretch>
            <a:fillRect/>
          </a:stretch>
        </p:blipFill>
        <p:spPr>
          <a:xfrm>
            <a:off x="487045" y="3647800"/>
            <a:ext cx="8841106" cy="2537189"/>
          </a:xfrm>
          <a:prstGeom prst="rect">
            <a:avLst/>
          </a:prstGeom>
        </p:spPr>
      </p:pic>
      <p:sp>
        <p:nvSpPr>
          <p:cNvPr id="6" name="Rectangle 5"/>
          <p:cNvSpPr/>
          <p:nvPr/>
        </p:nvSpPr>
        <p:spPr>
          <a:xfrm>
            <a:off x="480059" y="5682343"/>
            <a:ext cx="8841106" cy="524956"/>
          </a:xfrm>
          <a:prstGeom prst="rect">
            <a:avLst/>
          </a:prstGeom>
          <a:noFill/>
          <a:ln w="38100" cap="rnd" cmpd="sng" algn="ctr">
            <a:solidFill>
              <a:srgbClr val="00B0F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0000"/>
              </a:solidFill>
              <a:effectLst/>
              <a:uLnTx/>
              <a:uFillTx/>
              <a:latin typeface="Century Gothic" panose="020B0502020202020204"/>
              <a:ea typeface="+mn-ea"/>
              <a:cs typeface="+mn-cs"/>
            </a:endParaRPr>
          </a:p>
        </p:txBody>
      </p:sp>
      <p:sp>
        <p:nvSpPr>
          <p:cNvPr id="3" name="Rectangle 2"/>
          <p:cNvSpPr/>
          <p:nvPr/>
        </p:nvSpPr>
        <p:spPr>
          <a:xfrm>
            <a:off x="9498993" y="4004219"/>
            <a:ext cx="2595036" cy="646331"/>
          </a:xfrm>
          <a:prstGeom prst="rect">
            <a:avLst/>
          </a:prstGeom>
        </p:spPr>
        <p:txBody>
          <a:bodyPr wrap="square">
            <a:spAutoFit/>
          </a:bodyPr>
          <a:lstStyle/>
          <a:p>
            <a:r>
              <a:rPr lang="en-US" dirty="0">
                <a:sym typeface="+mn-ea"/>
              </a:rPr>
              <a:t>Check Roaming/192.168.0.240/</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7431" y="1062955"/>
            <a:ext cx="11819709" cy="5354877"/>
          </a:xfrm>
          <a:prstGeom prst="rect">
            <a:avLst/>
          </a:prstGeom>
        </p:spPr>
      </p:pic>
      <p:sp>
        <p:nvSpPr>
          <p:cNvPr id="7" name="TextBox 6"/>
          <p:cNvSpPr txBox="1"/>
          <p:nvPr/>
        </p:nvSpPr>
        <p:spPr>
          <a:xfrm>
            <a:off x="267431" y="149973"/>
            <a:ext cx="6077952" cy="576991"/>
          </a:xfrm>
          <a:prstGeom prst="rect">
            <a:avLst/>
          </a:prstGeom>
          <a:ln w="25400">
            <a:noFill/>
          </a:ln>
          <a:effectLst>
            <a:outerShdw blurRad="101600" dist="101600" dir="5400000" algn="t" rotWithShape="0">
              <a:prstClr val="black">
                <a:alpha val="40000"/>
              </a:prstClr>
            </a:outerShdw>
          </a:effectLst>
        </p:spPr>
        <p:txBody>
          <a:bodyPr lIns="91440" tIns="45720" rIns="91440" bIns="45720" anchor="ctr"/>
          <a:lstStyle>
            <a:defPPr rtl="0">
              <a:defRPr lang="en-GB"/>
            </a:defPPr>
            <a:lvl1pPr marR="0" lvl="0" indent="0" fontAlgn="auto">
              <a:lnSpc>
                <a:spcPct val="100000"/>
              </a:lnSpc>
              <a:spcBef>
                <a:spcPts val="0"/>
              </a:spcBef>
              <a:spcAft>
                <a:spcPts val="0"/>
              </a:spcAft>
              <a:buClrTx/>
              <a:buSzTx/>
              <a:buFontTx/>
              <a:buNone/>
              <a:defRPr kumimoji="0" sz="1600" b="1" i="0" u="none" strike="noStrike" cap="none" spc="0" normalizeH="0" baseline="0">
                <a:ln>
                  <a:noFill/>
                </a:ln>
                <a:solidFill>
                  <a:prstClr val="black"/>
                </a:solidFill>
                <a:effectLst/>
                <a:uLnTx/>
                <a:uFillTx/>
                <a:latin typeface="Bookman Old Style" panose="02050604050505020204" pitchFamily="18" charset="0"/>
                <a:cs typeface="Calibri" panose="020F0502020204030204"/>
              </a:defRPr>
            </a:lvl1pPr>
            <a:lvl2pPr marL="742950" indent="-285750" latinLnBrk="1">
              <a:spcBef>
                <a:spcPct val="20000"/>
              </a:spcBef>
              <a:buFont typeface="Arial" panose="020B0604020202020204" pitchFamily="34" charset="0"/>
              <a:buChar char="–"/>
              <a:defRPr sz="2800"/>
            </a:lvl2pPr>
            <a:lvl3pPr marL="1143000" indent="-228600" latinLnBrk="1">
              <a:spcBef>
                <a:spcPct val="20000"/>
              </a:spcBef>
              <a:buFont typeface="Arial" panose="020B0604020202020204" pitchFamily="34" charset="0"/>
              <a:buChar char="•"/>
              <a:defRPr sz="2400"/>
            </a:lvl3pPr>
            <a:lvl4pPr marL="1600200" indent="-228600" latinLnBrk="1">
              <a:spcBef>
                <a:spcPct val="20000"/>
              </a:spcBef>
              <a:buFont typeface="Arial" panose="020B0604020202020204" pitchFamily="34" charset="0"/>
              <a:buChar char="–"/>
              <a:defRPr sz="2000"/>
            </a:lvl4pPr>
            <a:lvl5pPr marL="2057400" indent="-228600" latinLnBrk="1">
              <a:spcBef>
                <a:spcPct val="20000"/>
              </a:spcBef>
              <a:buFont typeface="Arial" panose="020B0604020202020204" pitchFamily="34" charset="0"/>
              <a:buChar char="»"/>
              <a:defRPr sz="2000"/>
            </a:lvl5pPr>
            <a:lvl6pPr marL="2514600" indent="-228600" latinLnBrk="1">
              <a:spcBef>
                <a:spcPct val="20000"/>
              </a:spcBef>
              <a:buFont typeface="Arial" panose="020B0604020202020204" pitchFamily="34" charset="0"/>
              <a:buChar char="•"/>
              <a:defRPr sz="2000"/>
            </a:lvl6pPr>
            <a:lvl7pPr marL="2971800" indent="-228600" latinLnBrk="1">
              <a:spcBef>
                <a:spcPct val="20000"/>
              </a:spcBef>
              <a:buFont typeface="Arial" panose="020B0604020202020204" pitchFamily="34" charset="0"/>
              <a:buChar char="•"/>
              <a:defRPr sz="2000"/>
            </a:lvl7pPr>
            <a:lvl8pPr marL="3429000" indent="-228600" latinLnBrk="1">
              <a:spcBef>
                <a:spcPct val="20000"/>
              </a:spcBef>
              <a:buFont typeface="Arial" panose="020B0604020202020204" pitchFamily="34" charset="0"/>
              <a:buChar char="•"/>
              <a:defRPr sz="2000"/>
            </a:lvl8pPr>
            <a:lvl9pPr marL="3886200" indent="-228600" latinLnBrk="1">
              <a:spcBef>
                <a:spcPct val="20000"/>
              </a:spcBef>
              <a:buFont typeface="Arial" panose="020B0604020202020204" pitchFamily="34" charset="0"/>
              <a:buChar char="•"/>
              <a:defRPr sz="2000"/>
            </a:lvl9pPr>
          </a:lstStyle>
          <a:p>
            <a:r>
              <a:rPr lang="en-US" sz="2000" dirty="0" err="1">
                <a:solidFill>
                  <a:schemeClr val="tx1"/>
                </a:solidFill>
                <a:latin typeface="Bookman Old Style" panose="02050604050505020204"/>
              </a:rPr>
              <a:t>Paymentblock</a:t>
            </a:r>
            <a:r>
              <a:rPr lang="en-US" sz="2000" dirty="0">
                <a:solidFill>
                  <a:schemeClr val="tx1"/>
                </a:solidFill>
                <a:latin typeface="Bookman Old Style" panose="02050604050505020204"/>
              </a:rPr>
              <a:t> process </a:t>
            </a:r>
            <a:endParaRPr lang="en-US" sz="2000" dirty="0"/>
          </a:p>
        </p:txBody>
      </p:sp>
      <p:grpSp>
        <p:nvGrpSpPr>
          <p:cNvPr id="23" name="Group 22"/>
          <p:cNvGrpSpPr/>
          <p:nvPr/>
        </p:nvGrpSpPr>
        <p:grpSpPr>
          <a:xfrm>
            <a:off x="11458106" y="86045"/>
            <a:ext cx="577618" cy="406776"/>
            <a:chOff x="2836339" y="5557416"/>
            <a:chExt cx="785402" cy="547549"/>
          </a:xfrm>
        </p:grpSpPr>
        <p:grpSp>
          <p:nvGrpSpPr>
            <p:cNvPr id="24" name="Group 23"/>
            <p:cNvGrpSpPr/>
            <p:nvPr/>
          </p:nvGrpSpPr>
          <p:grpSpPr>
            <a:xfrm>
              <a:off x="2836339" y="5557416"/>
              <a:ext cx="785402" cy="547549"/>
              <a:chOff x="8308585" y="849719"/>
              <a:chExt cx="772662" cy="494976"/>
            </a:xfrm>
          </p:grpSpPr>
          <p:sp>
            <p:nvSpPr>
              <p:cNvPr id="26" name="Rectangle: Rounded Corners 11"/>
              <p:cNvSpPr/>
              <p:nvPr/>
            </p:nvSpPr>
            <p:spPr>
              <a:xfrm>
                <a:off x="8308585" y="849719"/>
                <a:ext cx="772662" cy="494976"/>
              </a:xfrm>
              <a:prstGeom prst="roundRect">
                <a:avLst/>
              </a:prstGeom>
              <a:solidFill>
                <a:srgbClr val="F1F1F5"/>
              </a:solidFill>
              <a:ln>
                <a:noFill/>
              </a:ln>
              <a:effectLst>
                <a:outerShdw blurRad="101600" dist="1016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Bookman Old Style" panose="02050604050505020204" pitchFamily="18" charset="0"/>
                </a:endParaRPr>
              </a:p>
            </p:txBody>
          </p:sp>
          <p:sp>
            <p:nvSpPr>
              <p:cNvPr id="27" name="Rectangle: Rounded Corners 12"/>
              <p:cNvSpPr/>
              <p:nvPr/>
            </p:nvSpPr>
            <p:spPr>
              <a:xfrm>
                <a:off x="8308585" y="849719"/>
                <a:ext cx="772662" cy="494976"/>
              </a:xfrm>
              <a:prstGeom prst="roundRect">
                <a:avLst/>
              </a:prstGeom>
              <a:solidFill>
                <a:srgbClr val="F1F1F5"/>
              </a:solidFill>
              <a:ln>
                <a:noFill/>
              </a:ln>
              <a:effectLst>
                <a:outerShdw blurRad="101600" dist="101600" dir="2700000" algn="tl" rotWithShape="0">
                  <a:srgbClr val="8585A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Bookman Old Style" panose="02050604050505020204" pitchFamily="18" charset="0"/>
                </a:endParaRPr>
              </a:p>
            </p:txBody>
          </p:sp>
        </p:gr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4994" y="5676605"/>
              <a:ext cx="556226" cy="309169"/>
            </a:xfrm>
            <a:prstGeom prst="rect">
              <a:avLst/>
            </a:prstGeom>
            <a:effectLst>
              <a:outerShdw blurRad="63500" sx="102000" sy="102000" algn="ctr" rotWithShape="0">
                <a:prstClr val="black">
                  <a:alpha val="40000"/>
                </a:prstClr>
              </a:outerShdw>
            </a:effectLst>
          </p:spPr>
        </p:pic>
      </p:grpSp>
      <p:sp>
        <p:nvSpPr>
          <p:cNvPr id="14" name="Rectangle 13"/>
          <p:cNvSpPr/>
          <p:nvPr/>
        </p:nvSpPr>
        <p:spPr>
          <a:xfrm>
            <a:off x="398774" y="1184124"/>
            <a:ext cx="5195909" cy="368300"/>
          </a:xfrm>
          <a:prstGeom prst="rect">
            <a:avLst/>
          </a:prstGeom>
        </p:spPr>
        <p:txBody>
          <a:bodyPr wrap="square">
            <a:spAutoFit/>
          </a:bodyPr>
          <a:lstStyle/>
          <a:p>
            <a:r>
              <a:rPr lang="en-US" dirty="0"/>
              <a:t>BARRING, SOFT SUSPENSION</a:t>
            </a:r>
            <a:endParaRPr lang="en-US" dirty="0">
              <a:latin typeface="Bookman Old Style" panose="02050604050505020204" pitchFamily="18" charset="0"/>
            </a:endParaRPr>
          </a:p>
        </p:txBody>
      </p:sp>
      <p:cxnSp>
        <p:nvCxnSpPr>
          <p:cNvPr id="17" name="Straight Connector 16"/>
          <p:cNvCxnSpPr/>
          <p:nvPr/>
        </p:nvCxnSpPr>
        <p:spPr>
          <a:xfrm>
            <a:off x="361491" y="703074"/>
            <a:ext cx="10965455" cy="23890"/>
          </a:xfrm>
          <a:prstGeom prst="line">
            <a:avLst/>
          </a:prstGeom>
          <a:noFill/>
          <a:ln w="12700" cap="flat" cmpd="sng" algn="ctr">
            <a:gradFill flip="none" rotWithShape="1">
              <a:gsLst>
                <a:gs pos="90000">
                  <a:srgbClr val="4B5D56"/>
                </a:gs>
                <a:gs pos="0">
                  <a:srgbClr val="27B694"/>
                </a:gs>
                <a:gs pos="37000">
                  <a:srgbClr val="3996D2"/>
                </a:gs>
              </a:gsLst>
              <a:lin ang="10800000" scaled="1"/>
              <a:tileRect/>
            </a:gradFill>
            <a:prstDash val="solid"/>
            <a:miter lim="800000"/>
          </a:ln>
          <a:effectLst>
            <a:outerShdw blurRad="50800" dist="38100" dir="5400000" algn="t" rotWithShape="0">
              <a:prstClr val="black">
                <a:alpha val="40000"/>
              </a:prstClr>
            </a:outerShdw>
          </a:effectLst>
        </p:spPr>
      </p:cxnSp>
      <p:pic>
        <p:nvPicPr>
          <p:cNvPr id="2" name="Picture 1"/>
          <p:cNvPicPr>
            <a:picLocks noChangeAspect="1"/>
          </p:cNvPicPr>
          <p:nvPr/>
        </p:nvPicPr>
        <p:blipFill>
          <a:blip r:embed="rId5"/>
          <a:stretch>
            <a:fillRect/>
          </a:stretch>
        </p:blipFill>
        <p:spPr>
          <a:xfrm>
            <a:off x="267431" y="1888415"/>
            <a:ext cx="11629770" cy="35533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98774" y="957375"/>
            <a:ext cx="11540959" cy="5354877"/>
          </a:xfrm>
          <a:prstGeom prst="rect">
            <a:avLst/>
          </a:prstGeom>
        </p:spPr>
      </p:pic>
      <p:sp>
        <p:nvSpPr>
          <p:cNvPr id="7" name="TextBox 6"/>
          <p:cNvSpPr txBox="1"/>
          <p:nvPr/>
        </p:nvSpPr>
        <p:spPr>
          <a:xfrm>
            <a:off x="267431" y="149973"/>
            <a:ext cx="6077952" cy="576991"/>
          </a:xfrm>
          <a:prstGeom prst="rect">
            <a:avLst/>
          </a:prstGeom>
          <a:ln w="25400">
            <a:noFill/>
          </a:ln>
          <a:effectLst>
            <a:outerShdw blurRad="101600" dist="101600" dir="5400000" algn="t" rotWithShape="0">
              <a:prstClr val="black">
                <a:alpha val="40000"/>
              </a:prstClr>
            </a:outerShdw>
          </a:effectLst>
        </p:spPr>
        <p:txBody>
          <a:bodyPr lIns="91440" tIns="45720" rIns="91440" bIns="45720" anchor="ctr"/>
          <a:lstStyle>
            <a:defPPr rtl="0">
              <a:defRPr lang="en-GB"/>
            </a:defPPr>
            <a:lvl1pPr marR="0" lvl="0" indent="0" fontAlgn="auto">
              <a:lnSpc>
                <a:spcPct val="100000"/>
              </a:lnSpc>
              <a:spcBef>
                <a:spcPts val="0"/>
              </a:spcBef>
              <a:spcAft>
                <a:spcPts val="0"/>
              </a:spcAft>
              <a:buClrTx/>
              <a:buSzTx/>
              <a:buFontTx/>
              <a:buNone/>
              <a:defRPr kumimoji="0" sz="1600" b="1" i="0" u="none" strike="noStrike" cap="none" spc="0" normalizeH="0" baseline="0">
                <a:ln>
                  <a:noFill/>
                </a:ln>
                <a:solidFill>
                  <a:prstClr val="black"/>
                </a:solidFill>
                <a:effectLst/>
                <a:uLnTx/>
                <a:uFillTx/>
                <a:latin typeface="Bookman Old Style" panose="02050604050505020204" pitchFamily="18" charset="0"/>
                <a:cs typeface="Calibri" panose="020F0502020204030204"/>
              </a:defRPr>
            </a:lvl1pPr>
            <a:lvl2pPr marL="742950" indent="-285750" latinLnBrk="1">
              <a:spcBef>
                <a:spcPct val="20000"/>
              </a:spcBef>
              <a:buFont typeface="Arial" panose="020B0604020202020204" pitchFamily="34" charset="0"/>
              <a:buChar char="–"/>
              <a:defRPr sz="2800"/>
            </a:lvl2pPr>
            <a:lvl3pPr marL="1143000" indent="-228600" latinLnBrk="1">
              <a:spcBef>
                <a:spcPct val="20000"/>
              </a:spcBef>
              <a:buFont typeface="Arial" panose="020B0604020202020204" pitchFamily="34" charset="0"/>
              <a:buChar char="•"/>
              <a:defRPr sz="2400"/>
            </a:lvl3pPr>
            <a:lvl4pPr marL="1600200" indent="-228600" latinLnBrk="1">
              <a:spcBef>
                <a:spcPct val="20000"/>
              </a:spcBef>
              <a:buFont typeface="Arial" panose="020B0604020202020204" pitchFamily="34" charset="0"/>
              <a:buChar char="–"/>
              <a:defRPr sz="2000"/>
            </a:lvl4pPr>
            <a:lvl5pPr marL="2057400" indent="-228600" latinLnBrk="1">
              <a:spcBef>
                <a:spcPct val="20000"/>
              </a:spcBef>
              <a:buFont typeface="Arial" panose="020B0604020202020204" pitchFamily="34" charset="0"/>
              <a:buChar char="»"/>
              <a:defRPr sz="2000"/>
            </a:lvl5pPr>
            <a:lvl6pPr marL="2514600" indent="-228600" latinLnBrk="1">
              <a:spcBef>
                <a:spcPct val="20000"/>
              </a:spcBef>
              <a:buFont typeface="Arial" panose="020B0604020202020204" pitchFamily="34" charset="0"/>
              <a:buChar char="•"/>
              <a:defRPr sz="2000"/>
            </a:lvl6pPr>
            <a:lvl7pPr marL="2971800" indent="-228600" latinLnBrk="1">
              <a:spcBef>
                <a:spcPct val="20000"/>
              </a:spcBef>
              <a:buFont typeface="Arial" panose="020B0604020202020204" pitchFamily="34" charset="0"/>
              <a:buChar char="•"/>
              <a:defRPr sz="2000"/>
            </a:lvl7pPr>
            <a:lvl8pPr marL="3429000" indent="-228600" latinLnBrk="1">
              <a:spcBef>
                <a:spcPct val="20000"/>
              </a:spcBef>
              <a:buFont typeface="Arial" panose="020B0604020202020204" pitchFamily="34" charset="0"/>
              <a:buChar char="•"/>
              <a:defRPr sz="2000"/>
            </a:lvl8pPr>
            <a:lvl9pPr marL="3886200" indent="-228600" latinLnBrk="1">
              <a:spcBef>
                <a:spcPct val="20000"/>
              </a:spcBef>
              <a:buFont typeface="Arial" panose="020B0604020202020204" pitchFamily="34" charset="0"/>
              <a:buChar char="•"/>
              <a:defRPr sz="2000"/>
            </a:lvl9pPr>
          </a:lstStyle>
          <a:p>
            <a:r>
              <a:rPr lang="en-US" sz="2000" dirty="0" err="1">
                <a:solidFill>
                  <a:schemeClr val="tx1"/>
                </a:solidFill>
                <a:latin typeface="Bookman Old Style" panose="02050604050505020204"/>
              </a:rPr>
              <a:t>Paymentunblock</a:t>
            </a:r>
            <a:r>
              <a:rPr lang="en-US" sz="2000" dirty="0">
                <a:solidFill>
                  <a:schemeClr val="tx1"/>
                </a:solidFill>
                <a:latin typeface="Bookman Old Style" panose="02050604050505020204"/>
              </a:rPr>
              <a:t> process </a:t>
            </a:r>
            <a:endParaRPr lang="en-US" sz="2000" dirty="0"/>
          </a:p>
        </p:txBody>
      </p:sp>
      <p:grpSp>
        <p:nvGrpSpPr>
          <p:cNvPr id="23" name="Group 22"/>
          <p:cNvGrpSpPr/>
          <p:nvPr/>
        </p:nvGrpSpPr>
        <p:grpSpPr>
          <a:xfrm>
            <a:off x="11458106" y="86045"/>
            <a:ext cx="577618" cy="406776"/>
            <a:chOff x="2836339" y="5557416"/>
            <a:chExt cx="785402" cy="547549"/>
          </a:xfrm>
        </p:grpSpPr>
        <p:grpSp>
          <p:nvGrpSpPr>
            <p:cNvPr id="24" name="Group 23"/>
            <p:cNvGrpSpPr/>
            <p:nvPr/>
          </p:nvGrpSpPr>
          <p:grpSpPr>
            <a:xfrm>
              <a:off x="2836339" y="5557416"/>
              <a:ext cx="785402" cy="547549"/>
              <a:chOff x="8308585" y="849719"/>
              <a:chExt cx="772662" cy="494976"/>
            </a:xfrm>
          </p:grpSpPr>
          <p:sp>
            <p:nvSpPr>
              <p:cNvPr id="26" name="Rectangle: Rounded Corners 11"/>
              <p:cNvSpPr/>
              <p:nvPr/>
            </p:nvSpPr>
            <p:spPr>
              <a:xfrm>
                <a:off x="8308585" y="849719"/>
                <a:ext cx="772662" cy="494976"/>
              </a:xfrm>
              <a:prstGeom prst="roundRect">
                <a:avLst/>
              </a:prstGeom>
              <a:solidFill>
                <a:srgbClr val="F1F1F5"/>
              </a:solidFill>
              <a:ln>
                <a:noFill/>
              </a:ln>
              <a:effectLst>
                <a:outerShdw blurRad="101600" dist="1016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Bookman Old Style" panose="02050604050505020204" pitchFamily="18" charset="0"/>
                </a:endParaRPr>
              </a:p>
            </p:txBody>
          </p:sp>
          <p:sp>
            <p:nvSpPr>
              <p:cNvPr id="27" name="Rectangle: Rounded Corners 12"/>
              <p:cNvSpPr/>
              <p:nvPr/>
            </p:nvSpPr>
            <p:spPr>
              <a:xfrm>
                <a:off x="8308585" y="849719"/>
                <a:ext cx="772662" cy="494976"/>
              </a:xfrm>
              <a:prstGeom prst="roundRect">
                <a:avLst/>
              </a:prstGeom>
              <a:solidFill>
                <a:srgbClr val="F1F1F5"/>
              </a:solidFill>
              <a:ln>
                <a:noFill/>
              </a:ln>
              <a:effectLst>
                <a:outerShdw blurRad="101600" dist="101600" dir="2700000" algn="tl" rotWithShape="0">
                  <a:srgbClr val="8585A9">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Bookman Old Style" panose="02050604050505020204" pitchFamily="18" charset="0"/>
                </a:endParaRPr>
              </a:p>
            </p:txBody>
          </p:sp>
        </p:gr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4994" y="5676605"/>
              <a:ext cx="556226" cy="309169"/>
            </a:xfrm>
            <a:prstGeom prst="rect">
              <a:avLst/>
            </a:prstGeom>
            <a:effectLst>
              <a:outerShdw blurRad="63500" sx="102000" sy="102000" algn="ctr" rotWithShape="0">
                <a:prstClr val="black">
                  <a:alpha val="40000"/>
                </a:prstClr>
              </a:outerShdw>
            </a:effectLst>
          </p:spPr>
        </p:pic>
      </p:grpSp>
      <p:sp>
        <p:nvSpPr>
          <p:cNvPr id="14" name="Rectangle 13"/>
          <p:cNvSpPr/>
          <p:nvPr/>
        </p:nvSpPr>
        <p:spPr>
          <a:xfrm>
            <a:off x="398774" y="1135996"/>
            <a:ext cx="5195909" cy="368300"/>
          </a:xfrm>
          <a:prstGeom prst="rect">
            <a:avLst/>
          </a:prstGeom>
        </p:spPr>
        <p:txBody>
          <a:bodyPr wrap="square">
            <a:spAutoFit/>
          </a:bodyPr>
          <a:lstStyle/>
          <a:p>
            <a:r>
              <a:rPr lang="en-US" dirty="0"/>
              <a:t>UNBARRING</a:t>
            </a:r>
            <a:endParaRPr lang="en-US" dirty="0">
              <a:latin typeface="Bookman Old Style" panose="02050604050505020204" pitchFamily="18" charset="0"/>
            </a:endParaRPr>
          </a:p>
        </p:txBody>
      </p:sp>
      <p:cxnSp>
        <p:nvCxnSpPr>
          <p:cNvPr id="17" name="Straight Connector 16"/>
          <p:cNvCxnSpPr/>
          <p:nvPr/>
        </p:nvCxnSpPr>
        <p:spPr>
          <a:xfrm>
            <a:off x="361491" y="703074"/>
            <a:ext cx="10965455" cy="23890"/>
          </a:xfrm>
          <a:prstGeom prst="line">
            <a:avLst/>
          </a:prstGeom>
          <a:noFill/>
          <a:ln w="12700" cap="flat" cmpd="sng" algn="ctr">
            <a:gradFill flip="none" rotWithShape="1">
              <a:gsLst>
                <a:gs pos="90000">
                  <a:srgbClr val="4B5D56"/>
                </a:gs>
                <a:gs pos="0">
                  <a:srgbClr val="27B694"/>
                </a:gs>
                <a:gs pos="37000">
                  <a:srgbClr val="3996D2"/>
                </a:gs>
              </a:gsLst>
              <a:lin ang="10800000" scaled="1"/>
              <a:tileRect/>
            </a:gradFill>
            <a:prstDash val="solid"/>
            <a:miter lim="800000"/>
          </a:ln>
          <a:effectLst>
            <a:outerShdw blurRad="50800" dist="38100" dir="5400000" algn="t" rotWithShape="0">
              <a:prstClr val="black">
                <a:alpha val="40000"/>
              </a:prstClr>
            </a:outerShdw>
          </a:effectLst>
        </p:spPr>
      </p:cxnSp>
      <p:pic>
        <p:nvPicPr>
          <p:cNvPr id="2" name="Picture 1"/>
          <p:cNvPicPr>
            <a:picLocks noChangeAspect="1"/>
          </p:cNvPicPr>
          <p:nvPr/>
        </p:nvPicPr>
        <p:blipFill>
          <a:blip r:embed="rId5"/>
          <a:stretch>
            <a:fillRect/>
          </a:stretch>
        </p:blipFill>
        <p:spPr>
          <a:xfrm>
            <a:off x="398774" y="1736633"/>
            <a:ext cx="11360835" cy="344853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4076843" y="216309"/>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600" b="1" dirty="0">
                <a:solidFill>
                  <a:schemeClr val="tx1"/>
                </a:solidFill>
                <a:latin typeface="Times New Roman" panose="02020603050405020304" pitchFamily="18" charset="0"/>
                <a:cs typeface="Times New Roman" panose="02020603050405020304" pitchFamily="18" charset="0"/>
              </a:rPr>
              <a:t>CX </a:t>
            </a:r>
            <a:r>
              <a:rPr lang="en-US" altLang="en-US" sz="9600" b="1" dirty="0" err="1">
                <a:solidFill>
                  <a:schemeClr val="tx1"/>
                </a:solidFill>
                <a:latin typeface="Times New Roman" panose="02020603050405020304" pitchFamily="18" charset="0"/>
                <a:cs typeface="Times New Roman" panose="02020603050405020304" pitchFamily="18" charset="0"/>
              </a:rPr>
              <a:t>дээр</a:t>
            </a:r>
            <a:r>
              <a:rPr lang="en-US" altLang="en-US" sz="9600" b="1" dirty="0">
                <a:solidFill>
                  <a:schemeClr val="tx1"/>
                </a:solidFill>
                <a:latin typeface="Times New Roman" panose="02020603050405020304" pitchFamily="18" charset="0"/>
                <a:cs typeface="Times New Roman" panose="02020603050405020304" pitchFamily="18" charset="0"/>
              </a:rPr>
              <a:t> </a:t>
            </a:r>
            <a:r>
              <a:rPr lang="en-US" altLang="en-US" sz="9600" b="1" dirty="0" err="1">
                <a:solidFill>
                  <a:schemeClr val="tx1"/>
                </a:solidFill>
                <a:latin typeface="Times New Roman" panose="02020603050405020304" pitchFamily="18" charset="0"/>
                <a:cs typeface="Times New Roman" panose="02020603050405020304" pitchFamily="18" charset="0"/>
              </a:rPr>
              <a:t>харагдах</a:t>
            </a:r>
            <a:r>
              <a:rPr lang="en-US" altLang="en-US" sz="9600" b="1" dirty="0">
                <a:solidFill>
                  <a:schemeClr val="tx1"/>
                </a:solidFill>
                <a:latin typeface="Times New Roman" panose="02020603050405020304" pitchFamily="18" charset="0"/>
                <a:cs typeface="Times New Roman" panose="02020603050405020304" pitchFamily="18" charset="0"/>
              </a:rPr>
              <a:t> </a:t>
            </a:r>
            <a:r>
              <a:rPr lang="en-US" altLang="en-US" sz="9600" b="1" dirty="0" err="1">
                <a:solidFill>
                  <a:schemeClr val="tx1"/>
                </a:solidFill>
                <a:latin typeface="Times New Roman" panose="02020603050405020304" pitchFamily="18" charset="0"/>
                <a:cs typeface="Times New Roman" panose="02020603050405020304" pitchFamily="18" charset="0"/>
              </a:rPr>
              <a:t>ба</a:t>
            </a:r>
            <a:r>
              <a:rPr lang="mn-MN" altLang="en-US" sz="9600" b="1" dirty="0">
                <a:solidFill>
                  <a:schemeClr val="tx1"/>
                </a:solidFill>
                <a:latin typeface="Times New Roman" panose="02020603050405020304" pitchFamily="18" charset="0"/>
                <a:cs typeface="Times New Roman" panose="02020603050405020304" pitchFamily="18" charset="0"/>
              </a:rPr>
              <a:t>йдал</a:t>
            </a:r>
            <a:r>
              <a:rPr lang="en-US" altLang="ko-KR" sz="9600" b="1" dirty="0">
                <a:solidFill>
                  <a:schemeClr val="tx1"/>
                </a:solidFill>
                <a:latin typeface="Times New Roman" panose="02020603050405020304" pitchFamily="18" charset="0"/>
                <a:cs typeface="Times New Roman" panose="02020603050405020304" pitchFamily="18" charset="0"/>
              </a:rPr>
              <a:t>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58307"/>
          <a:stretch/>
        </p:blipFill>
        <p:spPr>
          <a:xfrm>
            <a:off x="845574" y="1964561"/>
            <a:ext cx="8724695" cy="3139404"/>
          </a:xfrm>
          <a:prstGeom prst="rect">
            <a:avLst/>
          </a:prstGeom>
        </p:spPr>
      </p:pic>
      <p:sp>
        <p:nvSpPr>
          <p:cNvPr id="7" name="Google Shape;2208;p57"/>
          <p:cNvSpPr txBox="1"/>
          <p:nvPr/>
        </p:nvSpPr>
        <p:spPr>
          <a:xfrm>
            <a:off x="570271" y="1017396"/>
            <a:ext cx="4881880" cy="759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100"/>
              <a:buFont typeface="Work Sans ExtraBold"/>
              <a:buNone/>
              <a:defRPr sz="1800" b="0" i="0" u="none" strike="noStrike" cap="none">
                <a:solidFill>
                  <a:schemeClr val="lt2"/>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r>
              <a:rPr lang="mn-MN" altLang="en-US" sz="2000" b="1" dirty="0">
                <a:solidFill>
                  <a:srgbClr val="FFC000"/>
                </a:solidFill>
                <a:latin typeface="Times New Roman" panose="02020603050405020304" pitchFamily="18" charset="0"/>
                <a:cs typeface="Mongolian Baiti" panose="03000500000000000000" charset="0"/>
              </a:rPr>
              <a:t>Гарах хэрэглээ хаагдсан үед</a:t>
            </a:r>
            <a:endParaRPr lang="en-US" altLang="en-US" sz="2000" b="1" dirty="0">
              <a:solidFill>
                <a:srgbClr val="FFC000"/>
              </a:solidFill>
              <a:latin typeface="Times New Roman" panose="02020603050405020304" pitchFamily="18" charset="0"/>
              <a:cs typeface="Mongolian Baiti" panose="03000500000000000000" charset="0"/>
            </a:endParaRPr>
          </a:p>
        </p:txBody>
      </p:sp>
      <p:cxnSp>
        <p:nvCxnSpPr>
          <p:cNvPr id="8" name="Straight Arrow Connector 7"/>
          <p:cNvCxnSpPr/>
          <p:nvPr/>
        </p:nvCxnSpPr>
        <p:spPr>
          <a:xfrm flipH="1" flipV="1">
            <a:off x="3244645" y="1574872"/>
            <a:ext cx="432620" cy="1050341"/>
          </a:xfrm>
          <a:prstGeom prst="straightConnector1">
            <a:avLst/>
          </a:prstGeom>
          <a:noFill/>
          <a:ln w="25400" cap="rnd" cmpd="sng" algn="ctr">
            <a:solidFill>
              <a:srgbClr val="FFC000"/>
            </a:solidFill>
            <a:prstDash val="solid"/>
            <a:tailEnd type="triangle"/>
          </a:ln>
          <a:effectLst/>
        </p:spPr>
      </p:cxnSp>
      <p:sp>
        <p:nvSpPr>
          <p:cNvPr id="9" name="Google Shape;2208;p57"/>
          <p:cNvSpPr txBox="1"/>
          <p:nvPr/>
        </p:nvSpPr>
        <p:spPr>
          <a:xfrm>
            <a:off x="7902549" y="4233490"/>
            <a:ext cx="5462905" cy="312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100"/>
              <a:buFont typeface="Work Sans ExtraBold"/>
              <a:buNone/>
              <a:defRPr sz="1800" b="0" i="0" u="none" strike="noStrike" cap="none">
                <a:solidFill>
                  <a:schemeClr val="lt2"/>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r>
              <a:rPr lang="mn-MN" sz="2000" b="1" dirty="0">
                <a:solidFill>
                  <a:srgbClr val="00B0F0"/>
                </a:solidFill>
                <a:latin typeface="Times New Roman" panose="02020603050405020304" pitchFamily="18" charset="0"/>
                <a:cs typeface="Times New Roman" panose="02020603050405020304" pitchFamily="18" charset="0"/>
                <a:sym typeface="+mn-ea"/>
              </a:rPr>
              <a:t>Бүх хэрэглээ хаагдсан үед</a:t>
            </a:r>
            <a:endParaRPr lang="en-US" altLang="ko-KR" sz="2000" b="1" dirty="0">
              <a:solidFill>
                <a:srgbClr val="00B0F0"/>
              </a:solidFill>
              <a:latin typeface="Times New Roman" panose="02020603050405020304" pitchFamily="18" charset="0"/>
              <a:cs typeface="Times New Roman" panose="02020603050405020304" pitchFamily="18" charset="0"/>
            </a:endParaRPr>
          </a:p>
        </p:txBody>
      </p:sp>
      <p:cxnSp>
        <p:nvCxnSpPr>
          <p:cNvPr id="10" name="Straight Arrow Connector 9"/>
          <p:cNvCxnSpPr/>
          <p:nvPr/>
        </p:nvCxnSpPr>
        <p:spPr>
          <a:xfrm flipV="1">
            <a:off x="3972446" y="4545910"/>
            <a:ext cx="5117125" cy="102291"/>
          </a:xfrm>
          <a:prstGeom prst="straightConnector1">
            <a:avLst/>
          </a:prstGeom>
          <a:noFill/>
          <a:ln w="25400" cap="rnd" cmpd="sng" algn="ctr">
            <a:solidFill>
              <a:srgbClr val="00B0F0"/>
            </a:solidFill>
            <a:prstDash val="solid"/>
            <a:tailEnd type="triangle"/>
          </a:ln>
          <a:effectLst/>
        </p:spPr>
      </p:cxnSp>
      <p:sp>
        <p:nvSpPr>
          <p:cNvPr id="19" name="Google Shape;2208;p57"/>
          <p:cNvSpPr txBox="1"/>
          <p:nvPr/>
        </p:nvSpPr>
        <p:spPr>
          <a:xfrm>
            <a:off x="9344341" y="2969297"/>
            <a:ext cx="2870806" cy="82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100"/>
              <a:buFont typeface="Work Sans ExtraBold"/>
              <a:buNone/>
              <a:defRPr sz="1800" b="0" i="0" u="none" strike="noStrike" cap="none">
                <a:solidFill>
                  <a:schemeClr val="lt2"/>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r>
              <a:rPr lang="mn-MN" sz="2000" b="1" dirty="0">
                <a:solidFill>
                  <a:srgbClr val="00B050"/>
                </a:solidFill>
                <a:latin typeface="Times New Roman" panose="02020603050405020304" pitchFamily="18" charset="0"/>
                <a:cs typeface="Times New Roman" panose="02020603050405020304" pitchFamily="18" charset="0"/>
                <a:sym typeface="+mn-ea"/>
              </a:rPr>
              <a:t>Шинэ хэрэглэгч байх үед</a:t>
            </a:r>
            <a:endParaRPr lang="en-US" altLang="ko-KR" sz="2000" b="1" dirty="0">
              <a:solidFill>
                <a:srgbClr val="00B050"/>
              </a:solidFill>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flipV="1">
            <a:off x="4198374" y="3182690"/>
            <a:ext cx="5145967" cy="492746"/>
          </a:xfrm>
          <a:prstGeom prst="straightConnector1">
            <a:avLst/>
          </a:prstGeom>
          <a:noFill/>
          <a:ln w="25400" cap="rnd" cmpd="sng" algn="ctr">
            <a:solidFill>
              <a:srgbClr val="00B050"/>
            </a:solidFill>
            <a:prstDash val="solid"/>
            <a:tailEnd type="triangle"/>
          </a:ln>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780526" y="598713"/>
            <a:ext cx="5256584" cy="720000"/>
            <a:chOff x="3131840" y="1491630"/>
            <a:chExt cx="5256584" cy="576064"/>
          </a:xfrm>
        </p:grpSpPr>
        <p:sp>
          <p:nvSpPr>
            <p:cNvPr id="5" name="Rectangle 4"/>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 name="Right Triangle 5"/>
            <p:cNvSpPr/>
            <p:nvPr/>
          </p:nvSpPr>
          <p:spPr>
            <a:xfrm rot="5400000">
              <a:off x="3203840" y="1419630"/>
              <a:ext cx="576000" cy="720000"/>
            </a:xfrm>
            <a:prstGeom prst="rtTriangle">
              <a:avLst/>
            </a:prstGeom>
            <a:solidFill>
              <a:srgbClr val="DF453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rgbClr val="E14A41"/>
                </a:solidFill>
              </a:endParaRPr>
            </a:p>
          </p:txBody>
        </p:sp>
      </p:grpSp>
      <p:grpSp>
        <p:nvGrpSpPr>
          <p:cNvPr id="7" name="Group 6"/>
          <p:cNvGrpSpPr/>
          <p:nvPr/>
        </p:nvGrpSpPr>
        <p:grpSpPr>
          <a:xfrm>
            <a:off x="774771" y="1486812"/>
            <a:ext cx="5256584" cy="720000"/>
            <a:chOff x="3131840" y="1491630"/>
            <a:chExt cx="5256584" cy="576064"/>
          </a:xfrm>
        </p:grpSpPr>
        <p:sp>
          <p:nvSpPr>
            <p:cNvPr id="8" name="Rectangle 7"/>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9" name="Right Triangle 8"/>
            <p:cNvSpPr/>
            <p:nvPr/>
          </p:nvSpPr>
          <p:spPr>
            <a:xfrm rot="5400000">
              <a:off x="3203840" y="1419630"/>
              <a:ext cx="576000" cy="720000"/>
            </a:xfrm>
            <a:prstGeom prst="rtTriangl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10" name="Group 9"/>
          <p:cNvGrpSpPr/>
          <p:nvPr/>
        </p:nvGrpSpPr>
        <p:grpSpPr>
          <a:xfrm>
            <a:off x="769016" y="2374911"/>
            <a:ext cx="5256584" cy="720000"/>
            <a:chOff x="3131840" y="1491630"/>
            <a:chExt cx="5256584" cy="576064"/>
          </a:xfrm>
        </p:grpSpPr>
        <p:sp>
          <p:nvSpPr>
            <p:cNvPr id="11" name="Rectangle 1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2" name="Right Triangle 11"/>
            <p:cNvSpPr/>
            <p:nvPr/>
          </p:nvSpPr>
          <p:spPr>
            <a:xfrm rot="5400000">
              <a:off x="3203840" y="1419630"/>
              <a:ext cx="576000" cy="720000"/>
            </a:xfrm>
            <a:prstGeom prst="rtTriangle">
              <a:avLst/>
            </a:prstGeom>
            <a:solidFill>
              <a:srgbClr val="E14A4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13" name="Group 12"/>
          <p:cNvGrpSpPr/>
          <p:nvPr/>
        </p:nvGrpSpPr>
        <p:grpSpPr>
          <a:xfrm>
            <a:off x="763261" y="3263009"/>
            <a:ext cx="5256584" cy="720000"/>
            <a:chOff x="3131840" y="1491630"/>
            <a:chExt cx="5256584" cy="576064"/>
          </a:xfrm>
        </p:grpSpPr>
        <p:sp>
          <p:nvSpPr>
            <p:cNvPr id="14" name="Rectangle 13"/>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5" name="Right Triangle 14"/>
            <p:cNvSpPr/>
            <p:nvPr/>
          </p:nvSpPr>
          <p:spPr>
            <a:xfrm rot="5400000">
              <a:off x="3203840" y="1419630"/>
              <a:ext cx="576000" cy="720000"/>
            </a:xfrm>
            <a:prstGeom prst="rtTriangl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sp>
        <p:nvSpPr>
          <p:cNvPr id="16" name="TextBox 15"/>
          <p:cNvSpPr txBox="1"/>
          <p:nvPr/>
        </p:nvSpPr>
        <p:spPr>
          <a:xfrm>
            <a:off x="780526" y="598713"/>
            <a:ext cx="533164" cy="400110"/>
          </a:xfrm>
          <a:prstGeom prst="rect">
            <a:avLst/>
          </a:prstGeom>
          <a:noFill/>
        </p:spPr>
        <p:txBody>
          <a:bodyPr wrap="square" rtlCol="0">
            <a:spAutoFit/>
          </a:bodyPr>
          <a:lstStyle/>
          <a:p>
            <a:r>
              <a:rPr lang="en-US" altLang="ko-KR" sz="2000" b="1" dirty="0">
                <a:solidFill>
                  <a:schemeClr val="bg1"/>
                </a:solidFill>
                <a:cs typeface="Arial" panose="020B0604020202020204" pitchFamily="34" charset="0"/>
              </a:rPr>
              <a:t>01</a:t>
            </a:r>
            <a:endParaRPr lang="ko-KR" altLang="en-US" sz="2000" b="1" dirty="0">
              <a:solidFill>
                <a:schemeClr val="bg1"/>
              </a:solidFill>
              <a:cs typeface="Arial" panose="020B0604020202020204" pitchFamily="34" charset="0"/>
            </a:endParaRPr>
          </a:p>
        </p:txBody>
      </p:sp>
      <p:sp>
        <p:nvSpPr>
          <p:cNvPr id="17" name="TextBox 16"/>
          <p:cNvSpPr txBox="1"/>
          <p:nvPr/>
        </p:nvSpPr>
        <p:spPr>
          <a:xfrm>
            <a:off x="769016" y="1486812"/>
            <a:ext cx="533164" cy="400110"/>
          </a:xfrm>
          <a:prstGeom prst="rect">
            <a:avLst/>
          </a:prstGeom>
          <a:noFill/>
        </p:spPr>
        <p:txBody>
          <a:bodyPr wrap="square" rtlCol="0">
            <a:spAutoFit/>
          </a:bodyPr>
          <a:lstStyle/>
          <a:p>
            <a:r>
              <a:rPr lang="en-US" altLang="ko-KR" sz="2000" b="1" dirty="0">
                <a:solidFill>
                  <a:schemeClr val="bg1"/>
                </a:solidFill>
                <a:cs typeface="Arial" panose="020B0604020202020204" pitchFamily="34" charset="0"/>
              </a:rPr>
              <a:t>02</a:t>
            </a:r>
            <a:endParaRPr lang="ko-KR" altLang="en-US" sz="2000" b="1" dirty="0">
              <a:solidFill>
                <a:schemeClr val="bg1"/>
              </a:solidFill>
              <a:cs typeface="Arial" panose="020B0604020202020204" pitchFamily="34" charset="0"/>
            </a:endParaRPr>
          </a:p>
        </p:txBody>
      </p:sp>
      <p:sp>
        <p:nvSpPr>
          <p:cNvPr id="18" name="TextBox 17"/>
          <p:cNvSpPr txBox="1"/>
          <p:nvPr/>
        </p:nvSpPr>
        <p:spPr>
          <a:xfrm>
            <a:off x="757506" y="2374911"/>
            <a:ext cx="533164" cy="400110"/>
          </a:xfrm>
          <a:prstGeom prst="rect">
            <a:avLst/>
          </a:prstGeom>
          <a:noFill/>
        </p:spPr>
        <p:txBody>
          <a:bodyPr wrap="square" rtlCol="0">
            <a:spAutoFit/>
          </a:bodyPr>
          <a:lstStyle/>
          <a:p>
            <a:r>
              <a:rPr lang="en-US" altLang="ko-KR" sz="2000" b="1" dirty="0">
                <a:solidFill>
                  <a:schemeClr val="bg1"/>
                </a:solidFill>
                <a:cs typeface="Arial" panose="020B0604020202020204" pitchFamily="34" charset="0"/>
              </a:rPr>
              <a:t>03</a:t>
            </a:r>
            <a:endParaRPr lang="ko-KR" altLang="en-US" sz="2000" b="1" dirty="0">
              <a:solidFill>
                <a:schemeClr val="bg1"/>
              </a:solidFill>
              <a:cs typeface="Arial" panose="020B0604020202020204" pitchFamily="34" charset="0"/>
            </a:endParaRPr>
          </a:p>
        </p:txBody>
      </p:sp>
      <p:sp>
        <p:nvSpPr>
          <p:cNvPr id="19" name="TextBox 18"/>
          <p:cNvSpPr txBox="1"/>
          <p:nvPr/>
        </p:nvSpPr>
        <p:spPr>
          <a:xfrm>
            <a:off x="745996" y="3263010"/>
            <a:ext cx="533164" cy="400110"/>
          </a:xfrm>
          <a:prstGeom prst="rect">
            <a:avLst/>
          </a:prstGeom>
          <a:noFill/>
        </p:spPr>
        <p:txBody>
          <a:bodyPr wrap="square" rtlCol="0">
            <a:spAutoFit/>
          </a:bodyPr>
          <a:lstStyle/>
          <a:p>
            <a:r>
              <a:rPr lang="en-US" altLang="ko-KR" sz="2000" b="1" dirty="0">
                <a:solidFill>
                  <a:schemeClr val="bg1"/>
                </a:solidFill>
                <a:cs typeface="Arial" panose="020B0604020202020204" pitchFamily="34" charset="0"/>
              </a:rPr>
              <a:t>04</a:t>
            </a:r>
            <a:endParaRPr lang="ko-KR" altLang="en-US" sz="2000" b="1" dirty="0">
              <a:solidFill>
                <a:schemeClr val="bg1"/>
              </a:solidFill>
              <a:cs typeface="Arial" panose="020B0604020202020204" pitchFamily="34" charset="0"/>
            </a:endParaRPr>
          </a:p>
        </p:txBody>
      </p:sp>
      <p:grpSp>
        <p:nvGrpSpPr>
          <p:cNvPr id="20" name="Group 19"/>
          <p:cNvGrpSpPr/>
          <p:nvPr/>
        </p:nvGrpSpPr>
        <p:grpSpPr>
          <a:xfrm>
            <a:off x="1483381" y="648875"/>
            <a:ext cx="4392568" cy="546224"/>
            <a:chOff x="3851840" y="1356248"/>
            <a:chExt cx="4392568" cy="546224"/>
          </a:xfrm>
        </p:grpSpPr>
        <p:sp>
          <p:nvSpPr>
            <p:cNvPr id="21" name="TextBox 20"/>
            <p:cNvSpPr txBox="1"/>
            <p:nvPr/>
          </p:nvSpPr>
          <p:spPr>
            <a:xfrm>
              <a:off x="3851840" y="1356248"/>
              <a:ext cx="4392567" cy="400110"/>
            </a:xfrm>
            <a:prstGeom prst="rect">
              <a:avLst/>
            </a:prstGeom>
            <a:noFill/>
          </p:spPr>
          <p:txBody>
            <a:bodyPr wrap="square" rtlCol="0">
              <a:spAutoFit/>
            </a:bodyPr>
            <a:lstStyle/>
            <a:p>
              <a:r>
                <a:rPr lang="en-US" altLang="ko-KR" sz="2000" dirty="0">
                  <a:solidFill>
                    <a:schemeClr val="tx1">
                      <a:lumMod val="75000"/>
                      <a:lumOff val="25000"/>
                    </a:schemeClr>
                  </a:solidFill>
                  <a:latin typeface="Arial" panose="020B0604020202020204" pitchFamily="34" charset="0"/>
                  <a:cs typeface="Arial" panose="020B0604020202020204" pitchFamily="34" charset="0"/>
                </a:rPr>
                <a:t>Танилцуулга</a:t>
              </a:r>
              <a:endParaRPr lang="ko-KR" altLang="en-US"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2" name="TextBox 21"/>
            <p:cNvSpPr txBox="1"/>
            <p:nvPr/>
          </p:nvSpPr>
          <p:spPr>
            <a:xfrm>
              <a:off x="3851840" y="1625473"/>
              <a:ext cx="439256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grpSp>
        <p:nvGrpSpPr>
          <p:cNvPr id="23" name="Group 22"/>
          <p:cNvGrpSpPr/>
          <p:nvPr/>
        </p:nvGrpSpPr>
        <p:grpSpPr>
          <a:xfrm>
            <a:off x="1483380" y="1585753"/>
            <a:ext cx="4392568" cy="621038"/>
            <a:chOff x="3851840" y="1281434"/>
            <a:chExt cx="4392568" cy="621038"/>
          </a:xfrm>
        </p:grpSpPr>
        <p:sp>
          <p:nvSpPr>
            <p:cNvPr id="24" name="TextBox 23"/>
            <p:cNvSpPr txBox="1"/>
            <p:nvPr/>
          </p:nvSpPr>
          <p:spPr>
            <a:xfrm>
              <a:off x="3851840" y="1281434"/>
              <a:ext cx="4392567" cy="398780"/>
            </a:xfrm>
            <a:prstGeom prst="rect">
              <a:avLst/>
            </a:prstGeom>
            <a:noFill/>
          </p:spPr>
          <p:txBody>
            <a:bodyPr wrap="square" rtlCol="0">
              <a:spAutoFit/>
            </a:bodyPr>
            <a:lstStyle/>
            <a:p>
              <a:r>
                <a:rPr lang="en-US" altLang="en-US" sz="2000" dirty="0">
                  <a:solidFill>
                    <a:schemeClr val="tx1">
                      <a:lumMod val="75000"/>
                      <a:lumOff val="25000"/>
                    </a:schemeClr>
                  </a:solidFill>
                  <a:latin typeface="Arial" panose="020B0604020202020204" pitchFamily="34" charset="0"/>
                  <a:cs typeface="Mongolian Baiti" panose="03000500000000000000" charset="0"/>
                </a:rPr>
                <a:t>Хийж гүйцэтгэсэн ажлууд</a:t>
              </a:r>
            </a:p>
          </p:txBody>
        </p:sp>
        <p:sp>
          <p:nvSpPr>
            <p:cNvPr id="25" name="TextBox 24"/>
            <p:cNvSpPr txBox="1"/>
            <p:nvPr/>
          </p:nvSpPr>
          <p:spPr>
            <a:xfrm>
              <a:off x="3851840" y="1625473"/>
              <a:ext cx="439256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grpSp>
        <p:nvGrpSpPr>
          <p:cNvPr id="26" name="Group 25"/>
          <p:cNvGrpSpPr/>
          <p:nvPr/>
        </p:nvGrpSpPr>
        <p:grpSpPr>
          <a:xfrm>
            <a:off x="1477666" y="2457991"/>
            <a:ext cx="4398243" cy="554154"/>
            <a:chOff x="3840410" y="1303729"/>
            <a:chExt cx="4398243" cy="554154"/>
          </a:xfrm>
        </p:grpSpPr>
        <p:sp>
          <p:nvSpPr>
            <p:cNvPr id="27" name="TextBox 26"/>
            <p:cNvSpPr txBox="1"/>
            <p:nvPr/>
          </p:nvSpPr>
          <p:spPr>
            <a:xfrm>
              <a:off x="3846086" y="1303729"/>
              <a:ext cx="4392567" cy="398780"/>
            </a:xfrm>
            <a:prstGeom prst="rect">
              <a:avLst/>
            </a:prstGeom>
            <a:noFill/>
          </p:spPr>
          <p:txBody>
            <a:bodyPr wrap="square" rtlCol="0">
              <a:spAutoFit/>
            </a:bodyPr>
            <a:lstStyle/>
            <a:p>
              <a:r>
                <a:rPr lang="en-US" altLang="en-US" sz="2000" dirty="0">
                  <a:latin typeface="Arial" panose="020B0604020202020204" pitchFamily="34" charset="0"/>
                  <a:cs typeface="Mongolian Baiti" panose="03000500000000000000" charset="0"/>
                </a:rPr>
                <a:t>Судласан системүүд</a:t>
              </a:r>
            </a:p>
          </p:txBody>
        </p:sp>
        <p:sp>
          <p:nvSpPr>
            <p:cNvPr id="28" name="TextBox 27"/>
            <p:cNvSpPr txBox="1"/>
            <p:nvPr/>
          </p:nvSpPr>
          <p:spPr>
            <a:xfrm>
              <a:off x="3840410" y="1582293"/>
              <a:ext cx="4392568" cy="275590"/>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grpSp>
        <p:nvGrpSpPr>
          <p:cNvPr id="29" name="Group 28"/>
          <p:cNvGrpSpPr/>
          <p:nvPr/>
        </p:nvGrpSpPr>
        <p:grpSpPr>
          <a:xfrm>
            <a:off x="1489016" y="3309742"/>
            <a:ext cx="4392568" cy="706755"/>
            <a:chOff x="3851840" y="1326403"/>
            <a:chExt cx="4392568" cy="706755"/>
          </a:xfrm>
        </p:grpSpPr>
        <p:sp>
          <p:nvSpPr>
            <p:cNvPr id="30" name="TextBox 29"/>
            <p:cNvSpPr txBox="1"/>
            <p:nvPr/>
          </p:nvSpPr>
          <p:spPr>
            <a:xfrm>
              <a:off x="3851840" y="1326403"/>
              <a:ext cx="4392567" cy="706755"/>
            </a:xfrm>
            <a:prstGeom prst="rect">
              <a:avLst/>
            </a:prstGeom>
            <a:noFill/>
          </p:spPr>
          <p:txBody>
            <a:bodyPr wrap="square" rtlCol="0">
              <a:spAutoFit/>
            </a:bodyPr>
            <a:lstStyle/>
            <a:p>
              <a:r>
                <a:rPr lang="en-US" altLang="ko-KR" sz="2000" dirty="0">
                  <a:solidFill>
                    <a:schemeClr val="tx1">
                      <a:lumMod val="75000"/>
                      <a:lumOff val="25000"/>
                    </a:schemeClr>
                  </a:solidFill>
                  <a:latin typeface="Arial" panose="020B0604020202020204" pitchFamily="34" charset="0"/>
                  <a:cs typeface="Mongolian Baiti" panose="03000500000000000000" charset="0"/>
                </a:rPr>
                <a:t>Цаашид сайжруулах санал санаачлага</a:t>
              </a:r>
            </a:p>
          </p:txBody>
        </p:sp>
        <p:sp>
          <p:nvSpPr>
            <p:cNvPr id="31" name="TextBox 30"/>
            <p:cNvSpPr txBox="1"/>
            <p:nvPr/>
          </p:nvSpPr>
          <p:spPr>
            <a:xfrm>
              <a:off x="3851840" y="1625473"/>
              <a:ext cx="439256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grpSp>
        <p:nvGrpSpPr>
          <p:cNvPr id="2" name="Group 1"/>
          <p:cNvGrpSpPr/>
          <p:nvPr/>
        </p:nvGrpSpPr>
        <p:grpSpPr>
          <a:xfrm>
            <a:off x="746156" y="4119891"/>
            <a:ext cx="5256584" cy="720000"/>
            <a:chOff x="3131840" y="1491630"/>
            <a:chExt cx="5256584" cy="576064"/>
          </a:xfrm>
        </p:grpSpPr>
        <p:sp>
          <p:nvSpPr>
            <p:cNvPr id="3" name="Rectangle 1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32" name="Right Triangle 31"/>
            <p:cNvSpPr/>
            <p:nvPr/>
          </p:nvSpPr>
          <p:spPr>
            <a:xfrm rot="5400000">
              <a:off x="3203840" y="1419630"/>
              <a:ext cx="576000" cy="720000"/>
            </a:xfrm>
            <a:prstGeom prst="rtTriangle">
              <a:avLst/>
            </a:prstGeom>
            <a:solidFill>
              <a:srgbClr val="E14A4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33" name="Group 32"/>
          <p:cNvGrpSpPr/>
          <p:nvPr/>
        </p:nvGrpSpPr>
        <p:grpSpPr>
          <a:xfrm>
            <a:off x="1500526" y="4255080"/>
            <a:ext cx="4392568" cy="576069"/>
            <a:chOff x="3851840" y="1326403"/>
            <a:chExt cx="4392568" cy="576069"/>
          </a:xfrm>
        </p:grpSpPr>
        <p:sp>
          <p:nvSpPr>
            <p:cNvPr id="34" name="TextBox 29"/>
            <p:cNvSpPr txBox="1"/>
            <p:nvPr/>
          </p:nvSpPr>
          <p:spPr>
            <a:xfrm>
              <a:off x="3851840" y="1326403"/>
              <a:ext cx="4392567" cy="398780"/>
            </a:xfrm>
            <a:prstGeom prst="rect">
              <a:avLst/>
            </a:prstGeom>
            <a:noFill/>
          </p:spPr>
          <p:txBody>
            <a:bodyPr wrap="square" rtlCol="0">
              <a:spAutoFit/>
            </a:bodyPr>
            <a:lstStyle/>
            <a:p>
              <a:r>
                <a:rPr lang="en-US" altLang="ko-KR" sz="2000" dirty="0">
                  <a:solidFill>
                    <a:schemeClr val="tx1">
                      <a:lumMod val="75000"/>
                      <a:lumOff val="25000"/>
                    </a:schemeClr>
                  </a:solidFill>
                  <a:latin typeface="Arial" panose="020B0604020202020204" pitchFamily="34" charset="0"/>
                  <a:cs typeface="Arial" panose="020B0604020202020204" pitchFamily="34" charset="0"/>
                </a:rPr>
                <a:t>Дүгнэ</a:t>
              </a:r>
              <a:r>
                <a:rPr lang="en-US" altLang="ko-KR" sz="2000" dirty="0">
                  <a:solidFill>
                    <a:schemeClr val="tx1">
                      <a:lumMod val="75000"/>
                      <a:lumOff val="25000"/>
                    </a:schemeClr>
                  </a:solidFill>
                  <a:latin typeface="Arial" panose="020B0604020202020204" pitchFamily="34" charset="0"/>
                  <a:cs typeface="Mongolian Baiti" panose="03000500000000000000" charset="0"/>
                </a:rPr>
                <a:t>лт</a:t>
              </a:r>
            </a:p>
          </p:txBody>
        </p:sp>
        <p:sp>
          <p:nvSpPr>
            <p:cNvPr id="35" name="TextBox 30"/>
            <p:cNvSpPr txBox="1"/>
            <p:nvPr/>
          </p:nvSpPr>
          <p:spPr>
            <a:xfrm>
              <a:off x="3851840" y="1625473"/>
              <a:ext cx="439256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sp>
        <p:nvSpPr>
          <p:cNvPr id="36" name="TextBox 18"/>
          <p:cNvSpPr txBox="1"/>
          <p:nvPr/>
        </p:nvSpPr>
        <p:spPr>
          <a:xfrm>
            <a:off x="745361" y="4150740"/>
            <a:ext cx="533164" cy="398780"/>
          </a:xfrm>
          <a:prstGeom prst="rect">
            <a:avLst/>
          </a:prstGeom>
          <a:noFill/>
        </p:spPr>
        <p:txBody>
          <a:bodyPr wrap="square" rtlCol="0">
            <a:spAutoFit/>
          </a:bodyPr>
          <a:lstStyle/>
          <a:p>
            <a:r>
              <a:rPr lang="en-US" altLang="ko-KR" sz="2000" b="1" dirty="0">
                <a:solidFill>
                  <a:schemeClr val="bg1"/>
                </a:solidFill>
                <a:cs typeface="Arial" panose="020B0604020202020204" pitchFamily="34" charset="0"/>
              </a:rPr>
              <a:t>0</a:t>
            </a:r>
            <a:r>
              <a:rPr lang="en-US" altLang="en-US" sz="2000" b="1" dirty="0">
                <a:solidFill>
                  <a:schemeClr val="bg1"/>
                </a:solidFill>
                <a:cs typeface="Mongolian Baiti" panose="03000500000000000000" charset="0"/>
              </a:rPr>
              <a:t>5</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 r="-530" b="33069"/>
          <a:stretch/>
        </p:blipFill>
        <p:spPr>
          <a:xfrm>
            <a:off x="4082902" y="681603"/>
            <a:ext cx="3359889" cy="3667114"/>
          </a:xfrm>
          <a:prstGeom prst="roundRect">
            <a:avLst/>
          </a:prstGeom>
          <a:effectLst>
            <a:outerShdw blurRad="50800" dist="50800" dir="1200000" algn="ctr" rotWithShape="0">
              <a:srgbClr val="000000">
                <a:alpha val="43137"/>
              </a:srgbClr>
            </a:outerShdw>
          </a:effectLst>
        </p:spPr>
      </p:pic>
      <p:sp>
        <p:nvSpPr>
          <p:cNvPr id="93" name="Text Placeholder 1"/>
          <p:cNvSpPr txBox="1"/>
          <p:nvPr/>
        </p:nvSpPr>
        <p:spPr>
          <a:xfrm>
            <a:off x="3024505" y="163830"/>
            <a:ext cx="6142355" cy="37909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   </a:t>
            </a:r>
            <a:r>
              <a:rPr kumimoji="0" lang="en-US" altLang="ko-KR" sz="34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																																																																			</a:t>
            </a:r>
            <a:endParaRPr kumimoji="0" lang="ko-KR" altLang="en-US" sz="34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21" name="Text Box 20"/>
          <p:cNvSpPr txBox="1"/>
          <p:nvPr/>
        </p:nvSpPr>
        <p:spPr>
          <a:xfrm>
            <a:off x="4903469" y="67310"/>
            <a:ext cx="238442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sym typeface="+mn-ea"/>
              </a:rPr>
              <a:t>Paymentunblock</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mn-ea"/>
            </a:endParaRPr>
          </a:p>
        </p:txBody>
      </p:sp>
      <p:sp>
        <p:nvSpPr>
          <p:cNvPr id="11" name="Text Box 20"/>
          <p:cNvSpPr txBox="1"/>
          <p:nvPr/>
        </p:nvSpPr>
        <p:spPr>
          <a:xfrm>
            <a:off x="3874773" y="4633570"/>
            <a:ext cx="389334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n-MN" sz="24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sym typeface="+mn-ea"/>
              </a:rPr>
              <a:t>Төлбөрөөс хаагдсан</a:t>
            </a:r>
            <a:r>
              <a:rPr kumimoji="0" lang="mn-MN" sz="2400" b="1" i="0" u="none" strike="noStrike" kern="1200" cap="none" spc="0" normalizeH="0" noProof="0" dirty="0">
                <a:ln>
                  <a:noFill/>
                </a:ln>
                <a:solidFill>
                  <a:srgbClr val="00B0F0"/>
                </a:solidFill>
                <a:effectLst/>
                <a:uLnTx/>
                <a:uFillTx/>
                <a:latin typeface="Times New Roman" panose="02020603050405020304" pitchFamily="18" charset="0"/>
                <a:ea typeface="+mn-ea"/>
                <a:cs typeface="Times New Roman" panose="02020603050405020304" pitchFamily="18" charset="0"/>
                <a:sym typeface="+mn-ea"/>
              </a:rPr>
              <a:t> үед хэрэглэгч өөрөө </a:t>
            </a:r>
            <a:r>
              <a:rPr kumimoji="0" lang="mn-MN" sz="24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sym typeface="+mn-ea"/>
              </a:rPr>
              <a:t>24 цагаар төлбөрөөс нээх боломжтой</a:t>
            </a:r>
            <a:endParaRPr kumimoji="0" lang="en-US" sz="24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sym typeface="+mn-ea"/>
            </a:endParaRPr>
          </a:p>
        </p:txBody>
      </p:sp>
      <p:pic>
        <p:nvPicPr>
          <p:cNvPr id="12" name="Picture 11" descr="MicrosoftTeams-image (11)"/>
          <p:cNvPicPr>
            <a:picLocks noChangeAspect="1"/>
          </p:cNvPicPr>
          <p:nvPr/>
        </p:nvPicPr>
        <p:blipFill>
          <a:blip r:embed="rId5"/>
          <a:stretch>
            <a:fillRect/>
          </a:stretch>
        </p:blipFill>
        <p:spPr>
          <a:xfrm>
            <a:off x="413670" y="639445"/>
            <a:ext cx="3134988" cy="5521144"/>
          </a:xfrm>
          <a:prstGeom prst="roundRect">
            <a:avLst/>
          </a:prstGeom>
        </p:spPr>
      </p:pic>
      <p:pic>
        <p:nvPicPr>
          <p:cNvPr id="13" name="Picture 12"/>
          <p:cNvPicPr>
            <a:picLocks noChangeAspect="1"/>
          </p:cNvPicPr>
          <p:nvPr/>
        </p:nvPicPr>
        <p:blipFill>
          <a:blip r:embed="rId6"/>
          <a:stretch>
            <a:fillRect/>
          </a:stretch>
        </p:blipFill>
        <p:spPr>
          <a:xfrm>
            <a:off x="267924" y="542925"/>
            <a:ext cx="813037" cy="813037"/>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7035" y="681603"/>
            <a:ext cx="3593487" cy="3709271"/>
          </a:xfrm>
          <a:prstGeom prst="roundRect">
            <a:avLst/>
          </a:prstGeom>
        </p:spPr>
      </p:pic>
      <p:sp>
        <p:nvSpPr>
          <p:cNvPr id="10" name="Text Box 20"/>
          <p:cNvSpPr txBox="1"/>
          <p:nvPr/>
        </p:nvSpPr>
        <p:spPr>
          <a:xfrm>
            <a:off x="7686716" y="4633570"/>
            <a:ext cx="417412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n-MN" sz="24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sym typeface="+mn-ea"/>
              </a:rPr>
              <a:t>09/12-ны 9 цагын үед</a:t>
            </a:r>
            <a:r>
              <a:rPr kumimoji="0" lang="mn-MN" sz="2400" b="1" i="0" u="none" strike="noStrike" kern="1200" cap="none" spc="0" normalizeH="0" noProof="0" dirty="0">
                <a:ln>
                  <a:noFill/>
                </a:ln>
                <a:solidFill>
                  <a:srgbClr val="00B0F0"/>
                </a:solidFill>
                <a:effectLst/>
                <a:uLnTx/>
                <a:uFillTx/>
                <a:latin typeface="Times New Roman" panose="02020603050405020304" pitchFamily="18" charset="0"/>
                <a:ea typeface="+mn-ea"/>
                <a:cs typeface="Times New Roman" panose="02020603050405020304" pitchFamily="18" charset="0"/>
                <a:sym typeface="+mn-ea"/>
              </a:rPr>
              <a:t> төлбөрөөс нээгдсэн хэрэглэгчид</a:t>
            </a:r>
            <a:endParaRPr kumimoji="0" lang="en-US" sz="24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sym typeface="+mn-ea"/>
            </a:endParaRPr>
          </a:p>
        </p:txBody>
      </p:sp>
    </p:spTree>
    <p:extLst>
      <p:ext uri="{BB962C8B-B14F-4D97-AF65-F5344CB8AC3E}">
        <p14:creationId xmlns:p14="http://schemas.microsoft.com/office/powerpoint/2010/main" val="1713972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Text Box 20"/>
          <p:cNvSpPr txBox="1"/>
          <p:nvPr/>
        </p:nvSpPr>
        <p:spPr>
          <a:xfrm>
            <a:off x="3425715" y="100995"/>
            <a:ext cx="5431423" cy="461665"/>
          </a:xfrm>
          <a:prstGeom prst="rect">
            <a:avLst/>
          </a:prstGeom>
          <a:noFill/>
        </p:spPr>
        <p:txBody>
          <a:bodyPr wrap="none" rtlCol="0">
            <a:spAutoFit/>
          </a:bodyPr>
          <a:lstStyle/>
          <a:p>
            <a:pPr>
              <a:defRPr/>
            </a:pPr>
            <a:r>
              <a:rPr lang="mn-MN" sz="2400" b="1" dirty="0">
                <a:solidFill>
                  <a:prstClr val="black"/>
                </a:solidFill>
                <a:latin typeface="Times New Roman" panose="02020603050405020304" pitchFamily="18" charset="0"/>
                <a:cs typeface="Times New Roman" panose="02020603050405020304" pitchFamily="18" charset="0"/>
                <a:sym typeface="+mn-ea"/>
              </a:rPr>
              <a:t>Засч сайжруулах шаардлагатай зүйлс</a:t>
            </a:r>
            <a:endParaRPr lang="en-US" sz="2400" b="1" dirty="0">
              <a:solidFill>
                <a:prstClr val="black"/>
              </a:solidFill>
              <a:latin typeface="Times New Roman" panose="02020603050405020304" pitchFamily="18" charset="0"/>
              <a:cs typeface="Times New Roman" panose="02020603050405020304" pitchFamily="18" charset="0"/>
              <a:sym typeface="+mn-ea"/>
            </a:endParaRPr>
          </a:p>
        </p:txBody>
      </p:sp>
      <p:sp>
        <p:nvSpPr>
          <p:cNvPr id="3" name="Rectangle 2"/>
          <p:cNvSpPr/>
          <p:nvPr/>
        </p:nvSpPr>
        <p:spPr>
          <a:xfrm>
            <a:off x="439616" y="624205"/>
            <a:ext cx="11403622" cy="1754326"/>
          </a:xfrm>
          <a:prstGeom prst="rect">
            <a:avLst/>
          </a:prstGeom>
        </p:spPr>
        <p:txBody>
          <a:bodyPr wrap="square">
            <a:spAutoFit/>
          </a:bodyPr>
          <a:lstStyle/>
          <a:p>
            <a:pPr lvl="0">
              <a:defRPr/>
            </a:pPr>
            <a:r>
              <a:rPr lang="en-US" dirty="0" err="1">
                <a:sym typeface="+mn-ea"/>
              </a:rPr>
              <a:t>Төлбөрийн</a:t>
            </a:r>
            <a:r>
              <a:rPr lang="en-US" dirty="0">
                <a:sym typeface="+mn-ea"/>
              </a:rPr>
              <a:t> </a:t>
            </a:r>
            <a:r>
              <a:rPr lang="en-US" dirty="0" err="1">
                <a:sym typeface="+mn-ea"/>
              </a:rPr>
              <a:t>хаалт</a:t>
            </a:r>
            <a:r>
              <a:rPr lang="en-US" dirty="0">
                <a:sym typeface="+mn-ea"/>
              </a:rPr>
              <a:t> </a:t>
            </a:r>
            <a:r>
              <a:rPr lang="en-US" dirty="0" err="1">
                <a:sym typeface="+mn-ea"/>
              </a:rPr>
              <a:t>хийгдсэний</a:t>
            </a:r>
            <a:r>
              <a:rPr lang="en-US" dirty="0">
                <a:sym typeface="+mn-ea"/>
              </a:rPr>
              <a:t> </a:t>
            </a:r>
            <a:r>
              <a:rPr lang="en-US" dirty="0" err="1">
                <a:sym typeface="+mn-ea"/>
              </a:rPr>
              <a:t>дараа</a:t>
            </a:r>
            <a:r>
              <a:rPr lang="en-US" dirty="0">
                <a:sym typeface="+mn-ea"/>
              </a:rPr>
              <a:t> </a:t>
            </a:r>
            <a:r>
              <a:rPr lang="en-US" dirty="0" err="1">
                <a:sym typeface="+mn-ea"/>
              </a:rPr>
              <a:t>өдөр</a:t>
            </a:r>
            <a:r>
              <a:rPr lang="en-US" dirty="0">
                <a:sym typeface="+mn-ea"/>
              </a:rPr>
              <a:t> </a:t>
            </a:r>
            <a:r>
              <a:rPr lang="en-US" dirty="0" err="1">
                <a:sym typeface="+mn-ea"/>
              </a:rPr>
              <a:t>нь</a:t>
            </a:r>
            <a:r>
              <a:rPr lang="en-US" dirty="0">
                <a:sym typeface="+mn-ea"/>
              </a:rPr>
              <a:t> </a:t>
            </a:r>
            <a:r>
              <a:rPr lang="en-US" dirty="0" err="1">
                <a:sym typeface="+mn-ea"/>
              </a:rPr>
              <a:t>төлөлтүүд</a:t>
            </a:r>
            <a:r>
              <a:rPr lang="mn-MN" dirty="0">
                <a:sym typeface="+mn-ea"/>
              </a:rPr>
              <a:t> ихээр</a:t>
            </a:r>
            <a:r>
              <a:rPr lang="en-US" dirty="0">
                <a:sym typeface="+mn-ea"/>
              </a:rPr>
              <a:t> </a:t>
            </a:r>
            <a:r>
              <a:rPr lang="en-US" dirty="0" err="1">
                <a:sym typeface="+mn-ea"/>
              </a:rPr>
              <a:t>орж</a:t>
            </a:r>
            <a:r>
              <a:rPr lang="en-US" dirty="0">
                <a:sym typeface="+mn-ea"/>
              </a:rPr>
              <a:t> </a:t>
            </a:r>
            <a:r>
              <a:rPr lang="en-US" dirty="0" err="1">
                <a:sym typeface="+mn-ea"/>
              </a:rPr>
              <a:t>ирдэг</a:t>
            </a:r>
            <a:r>
              <a:rPr lang="en-US" dirty="0">
                <a:sym typeface="+mn-ea"/>
              </a:rPr>
              <a:t>. </a:t>
            </a:r>
            <a:r>
              <a:rPr lang="en-US" dirty="0" err="1">
                <a:cs typeface="Mongolian Baiti" panose="03000500000000000000" charset="0"/>
                <a:sym typeface="+mn-ea"/>
              </a:rPr>
              <a:t>Х</a:t>
            </a:r>
            <a:r>
              <a:rPr lang="en-US" dirty="0" err="1">
                <a:sym typeface="+mn-ea"/>
              </a:rPr>
              <a:t>эрэглэгч</a:t>
            </a:r>
            <a:r>
              <a:rPr lang="en-US" dirty="0">
                <a:sym typeface="+mn-ea"/>
              </a:rPr>
              <a:t> </a:t>
            </a:r>
            <a:r>
              <a:rPr lang="en-US" dirty="0" err="1">
                <a:sym typeface="+mn-ea"/>
              </a:rPr>
              <a:t>нар</a:t>
            </a:r>
            <a:r>
              <a:rPr lang="en-US" dirty="0">
                <a:sym typeface="+mn-ea"/>
              </a:rPr>
              <a:t> </a:t>
            </a:r>
            <a:r>
              <a:rPr lang="en-US" dirty="0" err="1">
                <a:sym typeface="+mn-ea"/>
              </a:rPr>
              <a:t>төлбөрөө</a:t>
            </a:r>
            <a:r>
              <a:rPr lang="en-US" dirty="0">
                <a:sym typeface="+mn-ea"/>
              </a:rPr>
              <a:t> </a:t>
            </a:r>
            <a:r>
              <a:rPr lang="mn-MN" dirty="0">
                <a:sym typeface="+mn-ea"/>
              </a:rPr>
              <a:t>ихэвчлэн </a:t>
            </a:r>
            <a:r>
              <a:rPr lang="en-US" dirty="0" err="1">
                <a:sym typeface="+mn-ea"/>
              </a:rPr>
              <a:t>ажлын</a:t>
            </a:r>
            <a:r>
              <a:rPr lang="en-US" dirty="0">
                <a:sym typeface="+mn-ea"/>
              </a:rPr>
              <a:t> </a:t>
            </a:r>
            <a:r>
              <a:rPr lang="en-US" dirty="0" err="1">
                <a:sym typeface="+mn-ea"/>
              </a:rPr>
              <a:t>цагаар</a:t>
            </a:r>
            <a:r>
              <a:rPr lang="en-US" dirty="0">
                <a:sym typeface="+mn-ea"/>
              </a:rPr>
              <a:t> </a:t>
            </a:r>
            <a:r>
              <a:rPr lang="en-US" dirty="0" err="1">
                <a:sym typeface="+mn-ea"/>
              </a:rPr>
              <a:t>төл</a:t>
            </a:r>
            <a:r>
              <a:rPr lang="mn-MN" dirty="0">
                <a:sym typeface="+mn-ea"/>
              </a:rPr>
              <a:t>снөөр</a:t>
            </a:r>
            <a:r>
              <a:rPr lang="en-US" dirty="0">
                <a:sym typeface="+mn-ea"/>
              </a:rPr>
              <a:t> </a:t>
            </a:r>
            <a:r>
              <a:rPr lang="en-US" dirty="0" err="1">
                <a:sym typeface="+mn-ea"/>
              </a:rPr>
              <a:t>систем</a:t>
            </a:r>
            <a:r>
              <a:rPr lang="mn-MN" dirty="0">
                <a:sym typeface="+mn-ea"/>
              </a:rPr>
              <a:t>д </a:t>
            </a:r>
            <a:r>
              <a:rPr lang="en-US" dirty="0" err="1">
                <a:sym typeface="+mn-ea"/>
              </a:rPr>
              <a:t>ачаалал</a:t>
            </a:r>
            <a:r>
              <a:rPr lang="en-US" dirty="0">
                <a:sym typeface="+mn-ea"/>
              </a:rPr>
              <a:t> </a:t>
            </a:r>
            <a:r>
              <a:rPr lang="en-US" dirty="0" err="1">
                <a:sym typeface="+mn-ea"/>
              </a:rPr>
              <a:t>үүсгэдэг</a:t>
            </a:r>
            <a:r>
              <a:rPr lang="en-US" dirty="0">
                <a:sym typeface="+mn-ea"/>
              </a:rPr>
              <a:t>. </a:t>
            </a:r>
            <a:r>
              <a:rPr lang="mn-MN" dirty="0">
                <a:sym typeface="+mn-ea"/>
              </a:rPr>
              <a:t>Төлбөрөөс нээх </a:t>
            </a:r>
            <a:r>
              <a:rPr lang="en-US" dirty="0" err="1">
                <a:sym typeface="+mn-ea"/>
              </a:rPr>
              <a:t>cron</a:t>
            </a:r>
            <a:r>
              <a:rPr lang="en-US" dirty="0">
                <a:sym typeface="+mn-ea"/>
              </a:rPr>
              <a:t> </a:t>
            </a:r>
            <a:r>
              <a:rPr lang="mn-MN" dirty="0">
                <a:sym typeface="+mn-ea"/>
              </a:rPr>
              <a:t>3 минут тутамд ажиллаж байгаа болохоор төлбөр төлөлт нь хүлээгдээд системд ачаалал үүсгэдэг. </a:t>
            </a:r>
            <a:r>
              <a:rPr lang="en-US" dirty="0" err="1">
                <a:sym typeface="+mn-ea"/>
              </a:rPr>
              <a:t>Мөн</a:t>
            </a:r>
            <a:r>
              <a:rPr lang="en-US" dirty="0">
                <a:sym typeface="+mn-ea"/>
              </a:rPr>
              <a:t> </a:t>
            </a:r>
            <a:r>
              <a:rPr lang="en-US" dirty="0" err="1">
                <a:sym typeface="+mn-ea"/>
              </a:rPr>
              <a:t>төлбөрийн</a:t>
            </a:r>
            <a:r>
              <a:rPr lang="en-US" dirty="0">
                <a:sym typeface="+mn-ea"/>
              </a:rPr>
              <a:t> </a:t>
            </a:r>
            <a:r>
              <a:rPr lang="en-US" dirty="0" err="1">
                <a:sym typeface="+mn-ea"/>
              </a:rPr>
              <a:t>нээлтийн</a:t>
            </a:r>
            <a:r>
              <a:rPr lang="en-US" dirty="0">
                <a:sym typeface="+mn-ea"/>
              </a:rPr>
              <a:t> </a:t>
            </a:r>
            <a:r>
              <a:rPr lang="en-US" dirty="0" err="1">
                <a:sym typeface="+mn-ea"/>
              </a:rPr>
              <a:t>хажуугаар</a:t>
            </a:r>
            <a:r>
              <a:rPr lang="en-US" dirty="0">
                <a:sym typeface="+mn-ea"/>
              </a:rPr>
              <a:t> </a:t>
            </a:r>
            <a:r>
              <a:rPr lang="en-US" altLang="en-US" dirty="0" err="1">
                <a:cs typeface="Mongolian Baiti" panose="03000500000000000000" charset="0"/>
                <a:sym typeface="+mn-ea"/>
              </a:rPr>
              <a:t>б</a:t>
            </a:r>
            <a:r>
              <a:rPr lang="en-US" dirty="0" err="1">
                <a:sym typeface="+mn-ea"/>
              </a:rPr>
              <a:t>усад</a:t>
            </a:r>
            <a:r>
              <a:rPr lang="en-US" dirty="0">
                <a:sym typeface="+mn-ea"/>
              </a:rPr>
              <a:t> </a:t>
            </a:r>
            <a:r>
              <a:rPr lang="en-US" dirty="0" err="1">
                <a:sym typeface="+mn-ea"/>
              </a:rPr>
              <a:t>системүүд</a:t>
            </a:r>
            <a:r>
              <a:rPr lang="en-US" dirty="0">
                <a:sym typeface="+mn-ea"/>
              </a:rPr>
              <a:t> </a:t>
            </a:r>
            <a:r>
              <a:rPr lang="en-US" dirty="0" err="1">
                <a:sym typeface="+mn-ea"/>
              </a:rPr>
              <a:t>ажиллаж</a:t>
            </a:r>
            <a:r>
              <a:rPr lang="en-US" dirty="0">
                <a:sym typeface="+mn-ea"/>
              </a:rPr>
              <a:t> </a:t>
            </a:r>
            <a:r>
              <a:rPr lang="en-US" dirty="0" err="1">
                <a:sym typeface="+mn-ea"/>
              </a:rPr>
              <a:t>байгаа</a:t>
            </a:r>
            <a:r>
              <a:rPr lang="en-US" dirty="0">
                <a:sym typeface="+mn-ea"/>
              </a:rPr>
              <a:t> </a:t>
            </a:r>
            <a:r>
              <a:rPr lang="en-US" dirty="0" err="1">
                <a:sym typeface="+mn-ea"/>
              </a:rPr>
              <a:t>тул</a:t>
            </a:r>
            <a:r>
              <a:rPr lang="en-US" dirty="0">
                <a:sym typeface="+mn-ea"/>
              </a:rPr>
              <a:t> </a:t>
            </a:r>
            <a:r>
              <a:rPr lang="mn-MN" dirty="0">
                <a:sym typeface="+mn-ea"/>
              </a:rPr>
              <a:t>бусад </a:t>
            </a:r>
            <a:r>
              <a:rPr lang="en-US" dirty="0" err="1">
                <a:sym typeface="+mn-ea"/>
              </a:rPr>
              <a:t>үйлчилгээнүүдэ</a:t>
            </a:r>
            <a:r>
              <a:rPr lang="mn-MN" dirty="0">
                <a:sym typeface="+mn-ea"/>
              </a:rPr>
              <a:t>д</a:t>
            </a:r>
            <a:r>
              <a:rPr lang="en-US" dirty="0">
                <a:sym typeface="+mn-ea"/>
              </a:rPr>
              <a:t> </a:t>
            </a:r>
            <a:r>
              <a:rPr lang="en-US" dirty="0" err="1">
                <a:sym typeface="+mn-ea"/>
              </a:rPr>
              <a:t>нөлөө</a:t>
            </a:r>
            <a:r>
              <a:rPr lang="en-US" dirty="0">
                <a:sym typeface="+mn-ea"/>
              </a:rPr>
              <a:t> </a:t>
            </a:r>
            <a:r>
              <a:rPr lang="en-US" dirty="0" err="1">
                <a:sym typeface="+mn-ea"/>
              </a:rPr>
              <a:t>үзүүлдэг</a:t>
            </a:r>
            <a:r>
              <a:rPr lang="en-US" dirty="0">
                <a:sym typeface="+mn-ea"/>
              </a:rPr>
              <a:t>.</a:t>
            </a:r>
            <a:r>
              <a:rPr lang="mn-MN" dirty="0">
                <a:sym typeface="+mn-ea"/>
              </a:rPr>
              <a:t> Тэгэхээр </a:t>
            </a:r>
            <a:r>
              <a:rPr lang="en-US" dirty="0" err="1">
                <a:sym typeface="+mn-ea"/>
              </a:rPr>
              <a:t>cron</a:t>
            </a:r>
            <a:r>
              <a:rPr lang="en-US" dirty="0">
                <a:sym typeface="+mn-ea"/>
              </a:rPr>
              <a:t> </a:t>
            </a:r>
            <a:r>
              <a:rPr lang="mn-MN" dirty="0">
                <a:sym typeface="+mn-ea"/>
              </a:rPr>
              <a:t>ажиллуулахгүйгээр апп нь шууд төлөлтөө дууддаг зарчмаар шийдвэл энэ асуудал шийдэгдэнэ гэж үзэж байна. Төлбөр төлөлт нь орж ирэнгүүт шууд төлөгддөг зарчмаар хийгддэг байвал дээр гэж үзэж байна.</a:t>
            </a:r>
            <a:endParaRPr lang="en-US" dirty="0"/>
          </a:p>
        </p:txBody>
      </p:sp>
    </p:spTree>
    <p:extLst>
      <p:ext uri="{BB962C8B-B14F-4D97-AF65-F5344CB8AC3E}">
        <p14:creationId xmlns:p14="http://schemas.microsoft.com/office/powerpoint/2010/main" val="3226169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 Box 11"/>
          <p:cNvSpPr txBox="1"/>
          <p:nvPr/>
        </p:nvSpPr>
        <p:spPr>
          <a:xfrm>
            <a:off x="1619384" y="701675"/>
            <a:ext cx="1600835" cy="398780"/>
          </a:xfrm>
          <a:prstGeom prst="rect">
            <a:avLst/>
          </a:prstGeom>
          <a:noFill/>
        </p:spPr>
        <p:txBody>
          <a:bodyPr wrap="none" rtlCol="0" anchor="t">
            <a:spAutoFit/>
          </a:bodyPr>
          <a:lstStyle/>
          <a:p>
            <a:pPr marL="0" lvl="0" indent="0" algn="l" rtl="0">
              <a:spcBef>
                <a:spcPts val="0"/>
              </a:spcBef>
              <a:spcAft>
                <a:spcPts val="0"/>
              </a:spcAft>
              <a:buNone/>
            </a:pPr>
            <a:r>
              <a:rPr lang="en-US" sz="2000" b="1" dirty="0">
                <a:solidFill>
                  <a:srgbClr val="0070C0"/>
                </a:solidFill>
                <a:sym typeface="+mn-ea"/>
              </a:rPr>
              <a:t>Creating item</a:t>
            </a:r>
          </a:p>
        </p:txBody>
      </p:sp>
      <p:pic>
        <p:nvPicPr>
          <p:cNvPr id="15" name="Picture 14" descr="item"/>
          <p:cNvPicPr>
            <a:picLocks noChangeAspect="1"/>
          </p:cNvPicPr>
          <p:nvPr/>
        </p:nvPicPr>
        <p:blipFill>
          <a:blip r:embed="rId4"/>
          <a:stretch>
            <a:fillRect/>
          </a:stretch>
        </p:blipFill>
        <p:spPr>
          <a:xfrm>
            <a:off x="544830" y="1100455"/>
            <a:ext cx="3909183" cy="5468620"/>
          </a:xfrm>
          <a:prstGeom prst="rect">
            <a:avLst/>
          </a:prstGeom>
        </p:spPr>
      </p:pic>
      <p:sp>
        <p:nvSpPr>
          <p:cNvPr id="16" name="Text Box 15"/>
          <p:cNvSpPr txBox="1"/>
          <p:nvPr/>
        </p:nvSpPr>
        <p:spPr>
          <a:xfrm>
            <a:off x="6633927" y="701675"/>
            <a:ext cx="1842135" cy="398780"/>
          </a:xfrm>
          <a:prstGeom prst="rect">
            <a:avLst/>
          </a:prstGeom>
          <a:noFill/>
        </p:spPr>
        <p:txBody>
          <a:bodyPr wrap="none" rtlCol="0" anchor="t">
            <a:spAutoFit/>
          </a:bodyPr>
          <a:lstStyle/>
          <a:p>
            <a:pPr marL="0" lvl="0" indent="0" algn="l" rtl="0">
              <a:spcBef>
                <a:spcPts val="0"/>
              </a:spcBef>
              <a:spcAft>
                <a:spcPts val="0"/>
              </a:spcAft>
              <a:buNone/>
            </a:pPr>
            <a:r>
              <a:rPr lang="en-US" sz="2000" b="1" dirty="0">
                <a:solidFill>
                  <a:srgbClr val="0070C0"/>
                </a:solidFill>
                <a:sym typeface="+mn-ea"/>
              </a:rPr>
              <a:t>Creating Trigger</a:t>
            </a:r>
          </a:p>
        </p:txBody>
      </p:sp>
      <p:pic>
        <p:nvPicPr>
          <p:cNvPr id="17" name="Picture 16" descr="trigger"/>
          <p:cNvPicPr>
            <a:picLocks noChangeAspect="1"/>
          </p:cNvPicPr>
          <p:nvPr/>
        </p:nvPicPr>
        <p:blipFill>
          <a:blip r:embed="rId5"/>
          <a:stretch>
            <a:fillRect/>
          </a:stretch>
        </p:blipFill>
        <p:spPr>
          <a:xfrm>
            <a:off x="4891733" y="1086802"/>
            <a:ext cx="5060950" cy="5495925"/>
          </a:xfrm>
          <a:prstGeom prst="rect">
            <a:avLst/>
          </a:prstGeom>
        </p:spPr>
      </p:pic>
      <p:sp>
        <p:nvSpPr>
          <p:cNvPr id="3" name="Text Box 2"/>
          <p:cNvSpPr txBox="1"/>
          <p:nvPr/>
        </p:nvSpPr>
        <p:spPr>
          <a:xfrm>
            <a:off x="5037986" y="47446"/>
            <a:ext cx="2019079" cy="461665"/>
          </a:xfrm>
          <a:prstGeom prst="rect">
            <a:avLst/>
          </a:prstGeom>
          <a:noFill/>
        </p:spPr>
        <p:txBody>
          <a:bodyPr wrap="none" rtlCol="0">
            <a:spAutoFit/>
          </a:bodyPr>
          <a:lstStyle/>
          <a:p>
            <a:r>
              <a:rPr lang="mn-MN" sz="2400" b="1" dirty="0">
                <a:latin typeface="Times New Roman" panose="02020603050405020304" pitchFamily="18" charset="0"/>
                <a:cs typeface="Times New Roman" panose="02020603050405020304" pitchFamily="18" charset="0"/>
              </a:rPr>
              <a:t>Хийсэн ажил</a:t>
            </a:r>
            <a:endParaRPr lang="en-US" sz="2400" b="1" dirty="0">
              <a:latin typeface="Times New Roman" panose="02020603050405020304" pitchFamily="18" charset="0"/>
              <a:cs typeface="Times New Roman" panose="02020603050405020304" pitchFamily="18" charset="0"/>
            </a:endParaRPr>
          </a:p>
        </p:txBody>
      </p:sp>
      <p:sp>
        <p:nvSpPr>
          <p:cNvPr id="9" name="Google Shape;2208;p57"/>
          <p:cNvSpPr txBox="1"/>
          <p:nvPr/>
        </p:nvSpPr>
        <p:spPr>
          <a:xfrm>
            <a:off x="9442164" y="1538763"/>
            <a:ext cx="2853690" cy="134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100"/>
              <a:buFont typeface="Work Sans ExtraBold"/>
              <a:buNone/>
              <a:defRPr sz="1800" b="0" i="0" u="none" strike="noStrike" cap="none">
                <a:solidFill>
                  <a:schemeClr val="lt2"/>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r>
              <a:rPr lang="en-US" altLang="ko-KR" sz="2000" b="1" dirty="0">
                <a:solidFill>
                  <a:srgbClr val="FFC000"/>
                </a:solidFill>
                <a:latin typeface="Times New Roman" panose="02020603050405020304" pitchFamily="18" charset="0"/>
                <a:cs typeface="Times New Roman" panose="02020603050405020304" pitchFamily="18" charset="0"/>
              </a:rPr>
              <a:t>Creating 5 hosts:</a:t>
            </a:r>
          </a:p>
          <a:p>
            <a:r>
              <a:rPr lang="en-US" altLang="ko-KR" sz="2000" b="1" dirty="0">
                <a:solidFill>
                  <a:srgbClr val="FFC000"/>
                </a:solidFill>
                <a:latin typeface="Times New Roman" panose="02020603050405020304" pitchFamily="18" charset="0"/>
                <a:cs typeface="Times New Roman" panose="02020603050405020304" pitchFamily="18" charset="0"/>
              </a:rPr>
              <a:t>EBapp1</a:t>
            </a:r>
          </a:p>
          <a:p>
            <a:r>
              <a:rPr lang="en-US" altLang="ko-KR" sz="2000" b="1" dirty="0">
                <a:solidFill>
                  <a:srgbClr val="FFC000"/>
                </a:solidFill>
                <a:latin typeface="Times New Roman" panose="02020603050405020304" pitchFamily="18" charset="0"/>
                <a:cs typeface="Times New Roman" panose="02020603050405020304" pitchFamily="18" charset="0"/>
              </a:rPr>
              <a:t>EBapp2</a:t>
            </a:r>
          </a:p>
          <a:p>
            <a:r>
              <a:rPr lang="en-US" altLang="ko-KR" sz="2000" b="1" dirty="0">
                <a:solidFill>
                  <a:srgbClr val="FFC000"/>
                </a:solidFill>
                <a:latin typeface="Times New Roman" panose="02020603050405020304" pitchFamily="18" charset="0"/>
                <a:cs typeface="Times New Roman" panose="02020603050405020304" pitchFamily="18" charset="0"/>
              </a:rPr>
              <a:t>EBapp3</a:t>
            </a:r>
          </a:p>
          <a:p>
            <a:r>
              <a:rPr lang="en-US" altLang="ko-KR" sz="2000" b="1" dirty="0">
                <a:solidFill>
                  <a:srgbClr val="FFC000"/>
                </a:solidFill>
                <a:latin typeface="Times New Roman" panose="02020603050405020304" pitchFamily="18" charset="0"/>
                <a:cs typeface="Times New Roman" panose="02020603050405020304" pitchFamily="18" charset="0"/>
              </a:rPr>
              <a:t>EBcms1</a:t>
            </a:r>
          </a:p>
          <a:p>
            <a:r>
              <a:rPr lang="en-US" altLang="ko-KR" sz="2000" b="1" dirty="0">
                <a:solidFill>
                  <a:srgbClr val="FFC000"/>
                </a:solidFill>
                <a:latin typeface="Times New Roman" panose="02020603050405020304" pitchFamily="18" charset="0"/>
                <a:cs typeface="Times New Roman" panose="02020603050405020304" pitchFamily="18" charset="0"/>
              </a:rPr>
              <a:t>EBcms2</a:t>
            </a:r>
          </a:p>
        </p:txBody>
      </p:sp>
      <p:sp>
        <p:nvSpPr>
          <p:cNvPr id="10" name="Google Shape;2208;p57"/>
          <p:cNvSpPr txBox="1"/>
          <p:nvPr/>
        </p:nvSpPr>
        <p:spPr>
          <a:xfrm>
            <a:off x="9338310" y="3834764"/>
            <a:ext cx="2853690" cy="134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100"/>
              <a:buFont typeface="Work Sans ExtraBold"/>
              <a:buNone/>
              <a:defRPr sz="1800" b="0" i="0" u="none" strike="noStrike" cap="none">
                <a:solidFill>
                  <a:schemeClr val="lt2"/>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r>
              <a:rPr lang="en-US" altLang="ko-KR" sz="2000" b="1" dirty="0">
                <a:solidFill>
                  <a:srgbClr val="00B0F0"/>
                </a:solidFill>
                <a:latin typeface="Times New Roman" panose="02020603050405020304" pitchFamily="18" charset="0"/>
                <a:cs typeface="Times New Roman" panose="02020603050405020304" pitchFamily="18" charset="0"/>
              </a:rPr>
              <a:t>Creating 51 trigger, item for 5 hosts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 name="Group 5"/>
          <p:cNvGrpSpPr/>
          <p:nvPr/>
        </p:nvGrpSpPr>
        <p:grpSpPr>
          <a:xfrm>
            <a:off x="766279" y="-48301"/>
            <a:ext cx="10782359" cy="4657413"/>
            <a:chOff x="820170" y="241022"/>
            <a:chExt cx="10782359" cy="4671730"/>
          </a:xfrm>
        </p:grpSpPr>
        <p:sp>
          <p:nvSpPr>
            <p:cNvPr id="190" name="Text Placeholder 1"/>
            <p:cNvSpPr txBox="1"/>
            <p:nvPr/>
          </p:nvSpPr>
          <p:spPr>
            <a:xfrm>
              <a:off x="4155853" y="241022"/>
              <a:ext cx="6142436" cy="760021"/>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000" b="1" dirty="0">
                  <a:solidFill>
                    <a:schemeClr val="tx1"/>
                  </a:solidFill>
                  <a:latin typeface="Times New Roman" panose="02020603050405020304" pitchFamily="18" charset="0"/>
                  <a:cs typeface="Times New Roman" panose="02020603050405020304" pitchFamily="18" charset="0"/>
                </a:rPr>
                <a:t>    Сурч мэдсэн зүйлс, хийсэн ажил</a:t>
              </a:r>
              <a:endParaRPr lang="ko-KR" altLang="en-US" sz="2000" b="1" dirty="0">
                <a:solidFill>
                  <a:schemeClr val="tx1"/>
                </a:solidFill>
                <a:latin typeface="Times New Roman" panose="02020603050405020304" pitchFamily="18" charset="0"/>
                <a:cs typeface="Times New Roman" panose="02020603050405020304" pitchFamily="18" charset="0"/>
              </a:endParaRPr>
            </a:p>
          </p:txBody>
        </p:sp>
        <p:grpSp>
          <p:nvGrpSpPr>
            <p:cNvPr id="30" name="Group 29"/>
            <p:cNvGrpSpPr/>
            <p:nvPr/>
          </p:nvGrpSpPr>
          <p:grpSpPr>
            <a:xfrm>
              <a:off x="820170" y="1383620"/>
              <a:ext cx="10782359" cy="3529132"/>
              <a:chOff x="993342" y="905954"/>
              <a:chExt cx="10252170" cy="3122565"/>
            </a:xfrm>
          </p:grpSpPr>
          <p:sp>
            <p:nvSpPr>
              <p:cNvPr id="31" name="Rounded Rectangle 1"/>
              <p:cNvSpPr/>
              <p:nvPr/>
            </p:nvSpPr>
            <p:spPr>
              <a:xfrm>
                <a:off x="8753767" y="906086"/>
                <a:ext cx="2212591" cy="457200"/>
              </a:xfrm>
              <a:prstGeom prst="roundRect">
                <a:avLst>
                  <a:gd name="adj" fmla="val 50000"/>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33" name="Rounded Rectangle 2"/>
              <p:cNvSpPr/>
              <p:nvPr/>
            </p:nvSpPr>
            <p:spPr>
              <a:xfrm>
                <a:off x="6166958" y="906086"/>
                <a:ext cx="2212591" cy="457200"/>
              </a:xfrm>
              <a:prstGeom prst="roundRect">
                <a:avLst>
                  <a:gd name="adj" fmla="val 50000"/>
                </a:avLst>
              </a:prstGeom>
              <a:solidFill>
                <a:schemeClr val="accent3">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34" name="Rounded Rectangle 3"/>
              <p:cNvSpPr/>
              <p:nvPr/>
            </p:nvSpPr>
            <p:spPr>
              <a:xfrm>
                <a:off x="3580150" y="906086"/>
                <a:ext cx="2212591" cy="457200"/>
              </a:xfrm>
              <a:prstGeom prst="roundRect">
                <a:avLst>
                  <a:gd name="adj" fmla="val 48867"/>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35" name="Rounded Rectangle 4"/>
              <p:cNvSpPr/>
              <p:nvPr/>
            </p:nvSpPr>
            <p:spPr>
              <a:xfrm>
                <a:off x="993342" y="906086"/>
                <a:ext cx="2212591" cy="457200"/>
              </a:xfrm>
              <a:prstGeom prst="roundRect">
                <a:avLst>
                  <a:gd name="adj" fmla="val 45021"/>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nvGrpSpPr>
              <p:cNvPr id="48" name="Group 10"/>
              <p:cNvGrpSpPr/>
              <p:nvPr/>
            </p:nvGrpSpPr>
            <p:grpSpPr>
              <a:xfrm>
                <a:off x="8883028" y="905954"/>
                <a:ext cx="2362484" cy="3122565"/>
                <a:chOff x="6499555" y="2147350"/>
                <a:chExt cx="1744853" cy="4212737"/>
              </a:xfrm>
            </p:grpSpPr>
            <p:sp>
              <p:nvSpPr>
                <p:cNvPr id="76" name="Rectangle 11"/>
                <p:cNvSpPr/>
                <p:nvPr/>
              </p:nvSpPr>
              <p:spPr>
                <a:xfrm>
                  <a:off x="6533609" y="2616087"/>
                  <a:ext cx="1583728" cy="3744000"/>
                </a:xfrm>
                <a:prstGeom prst="rect">
                  <a:avLst/>
                </a:pr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7" name="Flowchart: Stored Data 3"/>
                <p:cNvSpPr/>
                <p:nvPr/>
              </p:nvSpPr>
              <p:spPr>
                <a:xfrm rot="10800000">
                  <a:off x="6499555" y="2147350"/>
                  <a:ext cx="1744853" cy="45733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1667 w 10000"/>
                    <a:gd name="connsiteY0-2" fmla="*/ 0 h 10000"/>
                    <a:gd name="connsiteX1-3" fmla="*/ 10000 w 10000"/>
                    <a:gd name="connsiteY1-4" fmla="*/ 0 h 10000"/>
                    <a:gd name="connsiteX2-5" fmla="*/ 9111 w 10000"/>
                    <a:gd name="connsiteY2-6" fmla="*/ 4933 h 10000"/>
                    <a:gd name="connsiteX3-7" fmla="*/ 10000 w 10000"/>
                    <a:gd name="connsiteY3-8" fmla="*/ 10000 h 10000"/>
                    <a:gd name="connsiteX4-9" fmla="*/ 1667 w 10000"/>
                    <a:gd name="connsiteY4-10" fmla="*/ 10000 h 10000"/>
                    <a:gd name="connsiteX5-11" fmla="*/ 0 w 10000"/>
                    <a:gd name="connsiteY5-12" fmla="*/ 5000 h 10000"/>
                    <a:gd name="connsiteX6-13" fmla="*/ 1667 w 10000"/>
                    <a:gd name="connsiteY6-14" fmla="*/ 0 h 10000"/>
                    <a:gd name="connsiteX0-15" fmla="*/ 841 w 9174"/>
                    <a:gd name="connsiteY0-16" fmla="*/ 0 h 10000"/>
                    <a:gd name="connsiteX1-17" fmla="*/ 9174 w 9174"/>
                    <a:gd name="connsiteY1-18" fmla="*/ 0 h 10000"/>
                    <a:gd name="connsiteX2-19" fmla="*/ 8285 w 9174"/>
                    <a:gd name="connsiteY2-20" fmla="*/ 4933 h 10000"/>
                    <a:gd name="connsiteX3-21" fmla="*/ 9174 w 9174"/>
                    <a:gd name="connsiteY3-22" fmla="*/ 10000 h 10000"/>
                    <a:gd name="connsiteX4-23" fmla="*/ 841 w 9174"/>
                    <a:gd name="connsiteY4-24" fmla="*/ 10000 h 10000"/>
                    <a:gd name="connsiteX5-25" fmla="*/ 2 w 9174"/>
                    <a:gd name="connsiteY5-26" fmla="*/ 5268 h 10000"/>
                    <a:gd name="connsiteX6-27" fmla="*/ 841 w 9174"/>
                    <a:gd name="connsiteY6-2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174" h="10000">
                      <a:moveTo>
                        <a:pt x="841" y="0"/>
                      </a:moveTo>
                      <a:lnTo>
                        <a:pt x="9174" y="0"/>
                      </a:lnTo>
                      <a:cubicBezTo>
                        <a:pt x="8253" y="0"/>
                        <a:pt x="8285" y="2172"/>
                        <a:pt x="8285" y="4933"/>
                      </a:cubicBezTo>
                      <a:cubicBezTo>
                        <a:pt x="8285" y="7694"/>
                        <a:pt x="8253" y="10000"/>
                        <a:pt x="9174" y="10000"/>
                      </a:cubicBezTo>
                      <a:lnTo>
                        <a:pt x="841" y="10000"/>
                      </a:lnTo>
                      <a:cubicBezTo>
                        <a:pt x="-80" y="10000"/>
                        <a:pt x="2" y="8029"/>
                        <a:pt x="2" y="5268"/>
                      </a:cubicBezTo>
                      <a:cubicBezTo>
                        <a:pt x="2" y="2507"/>
                        <a:pt x="-80" y="0"/>
                        <a:pt x="841" y="0"/>
                      </a:cubicBezTo>
                      <a:close/>
                    </a:path>
                  </a:pathLst>
                </a:custGeom>
                <a:gradFill>
                  <a:gsLst>
                    <a:gs pos="0">
                      <a:schemeClr val="accent4">
                        <a:lumMod val="85000"/>
                      </a:schemeClr>
                    </a:gs>
                    <a:gs pos="49000">
                      <a:schemeClr val="accent4">
                        <a:lumMod val="80000"/>
                        <a:lumOff val="20000"/>
                      </a:schemeClr>
                    </a:gs>
                    <a:gs pos="100000">
                      <a:schemeClr val="accent4">
                        <a:lumMod val="85000"/>
                      </a:schemeClr>
                    </a:gs>
                  </a:gsLst>
                  <a:lin ang="54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nvGrpSpPr>
              <p:cNvPr id="49" name="Group 13"/>
              <p:cNvGrpSpPr/>
              <p:nvPr/>
            </p:nvGrpSpPr>
            <p:grpSpPr>
              <a:xfrm>
                <a:off x="6264429" y="905954"/>
                <a:ext cx="2362484" cy="3114111"/>
                <a:chOff x="4663085" y="2147350"/>
                <a:chExt cx="1744853" cy="4201332"/>
              </a:xfrm>
            </p:grpSpPr>
            <p:sp>
              <p:nvSpPr>
                <p:cNvPr id="74" name="Rectangle 14"/>
                <p:cNvSpPr/>
                <p:nvPr/>
              </p:nvSpPr>
              <p:spPr>
                <a:xfrm>
                  <a:off x="4719154" y="2604682"/>
                  <a:ext cx="1583728" cy="3744000"/>
                </a:xfrm>
                <a:prstGeom prst="rect">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75" name="Flowchart: Stored Data 3"/>
                <p:cNvSpPr/>
                <p:nvPr/>
              </p:nvSpPr>
              <p:spPr>
                <a:xfrm rot="10800000">
                  <a:off x="4663085" y="2147350"/>
                  <a:ext cx="1744853" cy="45733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1667 w 10000"/>
                    <a:gd name="connsiteY0-2" fmla="*/ 0 h 10000"/>
                    <a:gd name="connsiteX1-3" fmla="*/ 10000 w 10000"/>
                    <a:gd name="connsiteY1-4" fmla="*/ 0 h 10000"/>
                    <a:gd name="connsiteX2-5" fmla="*/ 9111 w 10000"/>
                    <a:gd name="connsiteY2-6" fmla="*/ 4933 h 10000"/>
                    <a:gd name="connsiteX3-7" fmla="*/ 10000 w 10000"/>
                    <a:gd name="connsiteY3-8" fmla="*/ 10000 h 10000"/>
                    <a:gd name="connsiteX4-9" fmla="*/ 1667 w 10000"/>
                    <a:gd name="connsiteY4-10" fmla="*/ 10000 h 10000"/>
                    <a:gd name="connsiteX5-11" fmla="*/ 0 w 10000"/>
                    <a:gd name="connsiteY5-12" fmla="*/ 5000 h 10000"/>
                    <a:gd name="connsiteX6-13" fmla="*/ 1667 w 10000"/>
                    <a:gd name="connsiteY6-14" fmla="*/ 0 h 10000"/>
                    <a:gd name="connsiteX0-15" fmla="*/ 841 w 9174"/>
                    <a:gd name="connsiteY0-16" fmla="*/ 0 h 10000"/>
                    <a:gd name="connsiteX1-17" fmla="*/ 9174 w 9174"/>
                    <a:gd name="connsiteY1-18" fmla="*/ 0 h 10000"/>
                    <a:gd name="connsiteX2-19" fmla="*/ 8285 w 9174"/>
                    <a:gd name="connsiteY2-20" fmla="*/ 4933 h 10000"/>
                    <a:gd name="connsiteX3-21" fmla="*/ 9174 w 9174"/>
                    <a:gd name="connsiteY3-22" fmla="*/ 10000 h 10000"/>
                    <a:gd name="connsiteX4-23" fmla="*/ 841 w 9174"/>
                    <a:gd name="connsiteY4-24" fmla="*/ 10000 h 10000"/>
                    <a:gd name="connsiteX5-25" fmla="*/ 2 w 9174"/>
                    <a:gd name="connsiteY5-26" fmla="*/ 5268 h 10000"/>
                    <a:gd name="connsiteX6-27" fmla="*/ 841 w 9174"/>
                    <a:gd name="connsiteY6-2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174" h="10000">
                      <a:moveTo>
                        <a:pt x="841" y="0"/>
                      </a:moveTo>
                      <a:lnTo>
                        <a:pt x="9174" y="0"/>
                      </a:lnTo>
                      <a:cubicBezTo>
                        <a:pt x="8253" y="0"/>
                        <a:pt x="8285" y="2172"/>
                        <a:pt x="8285" y="4933"/>
                      </a:cubicBezTo>
                      <a:cubicBezTo>
                        <a:pt x="8285" y="7694"/>
                        <a:pt x="8253" y="10000"/>
                        <a:pt x="9174" y="10000"/>
                      </a:cubicBezTo>
                      <a:lnTo>
                        <a:pt x="841" y="10000"/>
                      </a:lnTo>
                      <a:cubicBezTo>
                        <a:pt x="-80" y="10000"/>
                        <a:pt x="2" y="8029"/>
                        <a:pt x="2" y="5268"/>
                      </a:cubicBezTo>
                      <a:cubicBezTo>
                        <a:pt x="2" y="2507"/>
                        <a:pt x="-80" y="0"/>
                        <a:pt x="841" y="0"/>
                      </a:cubicBezTo>
                      <a:close/>
                    </a:path>
                  </a:pathLst>
                </a:custGeom>
                <a:gradFill>
                  <a:gsLst>
                    <a:gs pos="0">
                      <a:schemeClr val="accent3">
                        <a:lumMod val="85000"/>
                      </a:schemeClr>
                    </a:gs>
                    <a:gs pos="49000">
                      <a:schemeClr val="accent3">
                        <a:lumMod val="90000"/>
                        <a:lumOff val="10000"/>
                      </a:schemeClr>
                    </a:gs>
                    <a:gs pos="100000">
                      <a:schemeClr val="accent3">
                        <a:lumMod val="85000"/>
                      </a:schemeClr>
                    </a:gs>
                  </a:gsLst>
                  <a:lin ang="54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nvGrpSpPr>
              <p:cNvPr id="50" name="Group 16"/>
              <p:cNvGrpSpPr/>
              <p:nvPr/>
            </p:nvGrpSpPr>
            <p:grpSpPr>
              <a:xfrm>
                <a:off x="3709537" y="905954"/>
                <a:ext cx="2362484" cy="3114111"/>
                <a:chOff x="2826616" y="2147350"/>
                <a:chExt cx="1744853" cy="4201332"/>
              </a:xfrm>
            </p:grpSpPr>
            <p:sp>
              <p:nvSpPr>
                <p:cNvPr id="72" name="Rectangle 17"/>
                <p:cNvSpPr/>
                <p:nvPr/>
              </p:nvSpPr>
              <p:spPr>
                <a:xfrm>
                  <a:off x="2843725" y="2604682"/>
                  <a:ext cx="1583728" cy="3744000"/>
                </a:xfrm>
                <a:prstGeom prst="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Flowchart: Stored Data 3"/>
                <p:cNvSpPr/>
                <p:nvPr/>
              </p:nvSpPr>
              <p:spPr>
                <a:xfrm rot="10800000">
                  <a:off x="2826616" y="2147350"/>
                  <a:ext cx="1744853" cy="45733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1667 w 10000"/>
                    <a:gd name="connsiteY0-2" fmla="*/ 0 h 10000"/>
                    <a:gd name="connsiteX1-3" fmla="*/ 10000 w 10000"/>
                    <a:gd name="connsiteY1-4" fmla="*/ 0 h 10000"/>
                    <a:gd name="connsiteX2-5" fmla="*/ 9111 w 10000"/>
                    <a:gd name="connsiteY2-6" fmla="*/ 4933 h 10000"/>
                    <a:gd name="connsiteX3-7" fmla="*/ 10000 w 10000"/>
                    <a:gd name="connsiteY3-8" fmla="*/ 10000 h 10000"/>
                    <a:gd name="connsiteX4-9" fmla="*/ 1667 w 10000"/>
                    <a:gd name="connsiteY4-10" fmla="*/ 10000 h 10000"/>
                    <a:gd name="connsiteX5-11" fmla="*/ 0 w 10000"/>
                    <a:gd name="connsiteY5-12" fmla="*/ 5000 h 10000"/>
                    <a:gd name="connsiteX6-13" fmla="*/ 1667 w 10000"/>
                    <a:gd name="connsiteY6-14" fmla="*/ 0 h 10000"/>
                    <a:gd name="connsiteX0-15" fmla="*/ 841 w 9174"/>
                    <a:gd name="connsiteY0-16" fmla="*/ 0 h 10000"/>
                    <a:gd name="connsiteX1-17" fmla="*/ 9174 w 9174"/>
                    <a:gd name="connsiteY1-18" fmla="*/ 0 h 10000"/>
                    <a:gd name="connsiteX2-19" fmla="*/ 8285 w 9174"/>
                    <a:gd name="connsiteY2-20" fmla="*/ 4933 h 10000"/>
                    <a:gd name="connsiteX3-21" fmla="*/ 9174 w 9174"/>
                    <a:gd name="connsiteY3-22" fmla="*/ 10000 h 10000"/>
                    <a:gd name="connsiteX4-23" fmla="*/ 841 w 9174"/>
                    <a:gd name="connsiteY4-24" fmla="*/ 10000 h 10000"/>
                    <a:gd name="connsiteX5-25" fmla="*/ 2 w 9174"/>
                    <a:gd name="connsiteY5-26" fmla="*/ 5268 h 10000"/>
                    <a:gd name="connsiteX6-27" fmla="*/ 841 w 9174"/>
                    <a:gd name="connsiteY6-2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174" h="10000">
                      <a:moveTo>
                        <a:pt x="841" y="0"/>
                      </a:moveTo>
                      <a:lnTo>
                        <a:pt x="9174" y="0"/>
                      </a:lnTo>
                      <a:cubicBezTo>
                        <a:pt x="8253" y="0"/>
                        <a:pt x="8285" y="2172"/>
                        <a:pt x="8285" y="4933"/>
                      </a:cubicBezTo>
                      <a:cubicBezTo>
                        <a:pt x="8285" y="7694"/>
                        <a:pt x="8253" y="10000"/>
                        <a:pt x="9174" y="10000"/>
                      </a:cubicBezTo>
                      <a:lnTo>
                        <a:pt x="841" y="10000"/>
                      </a:lnTo>
                      <a:cubicBezTo>
                        <a:pt x="-80" y="10000"/>
                        <a:pt x="2" y="8029"/>
                        <a:pt x="2" y="5268"/>
                      </a:cubicBezTo>
                      <a:cubicBezTo>
                        <a:pt x="2" y="2507"/>
                        <a:pt x="-80" y="0"/>
                        <a:pt x="841" y="0"/>
                      </a:cubicBezTo>
                      <a:close/>
                    </a:path>
                  </a:pathLst>
                </a:custGeom>
                <a:gradFill>
                  <a:gsLst>
                    <a:gs pos="0">
                      <a:schemeClr val="accent2">
                        <a:lumMod val="85000"/>
                      </a:schemeClr>
                    </a:gs>
                    <a:gs pos="49000">
                      <a:schemeClr val="accent2">
                        <a:lumMod val="90000"/>
                        <a:lumOff val="10000"/>
                      </a:schemeClr>
                    </a:gs>
                    <a:gs pos="100000">
                      <a:schemeClr val="accent2">
                        <a:lumMod val="75000"/>
                      </a:schemeClr>
                    </a:gs>
                  </a:gsLst>
                  <a:lin ang="54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56" name="Group 19"/>
              <p:cNvGrpSpPr/>
              <p:nvPr/>
            </p:nvGrpSpPr>
            <p:grpSpPr>
              <a:xfrm>
                <a:off x="1122792" y="905954"/>
                <a:ext cx="2362484" cy="3114111"/>
                <a:chOff x="990147" y="2147350"/>
                <a:chExt cx="1744853" cy="4201332"/>
              </a:xfrm>
            </p:grpSpPr>
            <p:sp>
              <p:nvSpPr>
                <p:cNvPr id="70" name="Rectangle 20"/>
                <p:cNvSpPr/>
                <p:nvPr/>
              </p:nvSpPr>
              <p:spPr>
                <a:xfrm>
                  <a:off x="1007256" y="2604682"/>
                  <a:ext cx="1583728" cy="3744000"/>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Flowchart: Stored Data 3"/>
                <p:cNvSpPr/>
                <p:nvPr/>
              </p:nvSpPr>
              <p:spPr>
                <a:xfrm rot="10800000">
                  <a:off x="990147" y="2147350"/>
                  <a:ext cx="1744853" cy="45733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1667 w 10000"/>
                    <a:gd name="connsiteY0-2" fmla="*/ 0 h 10000"/>
                    <a:gd name="connsiteX1-3" fmla="*/ 10000 w 10000"/>
                    <a:gd name="connsiteY1-4" fmla="*/ 0 h 10000"/>
                    <a:gd name="connsiteX2-5" fmla="*/ 9111 w 10000"/>
                    <a:gd name="connsiteY2-6" fmla="*/ 4933 h 10000"/>
                    <a:gd name="connsiteX3-7" fmla="*/ 10000 w 10000"/>
                    <a:gd name="connsiteY3-8" fmla="*/ 10000 h 10000"/>
                    <a:gd name="connsiteX4-9" fmla="*/ 1667 w 10000"/>
                    <a:gd name="connsiteY4-10" fmla="*/ 10000 h 10000"/>
                    <a:gd name="connsiteX5-11" fmla="*/ 0 w 10000"/>
                    <a:gd name="connsiteY5-12" fmla="*/ 5000 h 10000"/>
                    <a:gd name="connsiteX6-13" fmla="*/ 1667 w 10000"/>
                    <a:gd name="connsiteY6-14" fmla="*/ 0 h 10000"/>
                    <a:gd name="connsiteX0-15" fmla="*/ 841 w 9174"/>
                    <a:gd name="connsiteY0-16" fmla="*/ 0 h 10000"/>
                    <a:gd name="connsiteX1-17" fmla="*/ 9174 w 9174"/>
                    <a:gd name="connsiteY1-18" fmla="*/ 0 h 10000"/>
                    <a:gd name="connsiteX2-19" fmla="*/ 8285 w 9174"/>
                    <a:gd name="connsiteY2-20" fmla="*/ 4933 h 10000"/>
                    <a:gd name="connsiteX3-21" fmla="*/ 9174 w 9174"/>
                    <a:gd name="connsiteY3-22" fmla="*/ 10000 h 10000"/>
                    <a:gd name="connsiteX4-23" fmla="*/ 841 w 9174"/>
                    <a:gd name="connsiteY4-24" fmla="*/ 10000 h 10000"/>
                    <a:gd name="connsiteX5-25" fmla="*/ 2 w 9174"/>
                    <a:gd name="connsiteY5-26" fmla="*/ 5268 h 10000"/>
                    <a:gd name="connsiteX6-27" fmla="*/ 841 w 9174"/>
                    <a:gd name="connsiteY6-2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174" h="10000">
                      <a:moveTo>
                        <a:pt x="841" y="0"/>
                      </a:moveTo>
                      <a:lnTo>
                        <a:pt x="9174" y="0"/>
                      </a:lnTo>
                      <a:cubicBezTo>
                        <a:pt x="8253" y="0"/>
                        <a:pt x="8285" y="2172"/>
                        <a:pt x="8285" y="4933"/>
                      </a:cubicBezTo>
                      <a:cubicBezTo>
                        <a:pt x="8285" y="7694"/>
                        <a:pt x="8253" y="10000"/>
                        <a:pt x="9174" y="10000"/>
                      </a:cubicBezTo>
                      <a:lnTo>
                        <a:pt x="841" y="10000"/>
                      </a:lnTo>
                      <a:cubicBezTo>
                        <a:pt x="-80" y="10000"/>
                        <a:pt x="2" y="8029"/>
                        <a:pt x="2" y="5268"/>
                      </a:cubicBezTo>
                      <a:cubicBezTo>
                        <a:pt x="2" y="2507"/>
                        <a:pt x="-80" y="0"/>
                        <a:pt x="841" y="0"/>
                      </a:cubicBezTo>
                      <a:close/>
                    </a:path>
                  </a:pathLst>
                </a:custGeom>
                <a:gradFill>
                  <a:gsLst>
                    <a:gs pos="0">
                      <a:schemeClr val="accent1">
                        <a:lumMod val="75000"/>
                      </a:schemeClr>
                    </a:gs>
                    <a:gs pos="50000">
                      <a:schemeClr val="accent1">
                        <a:lumMod val="90000"/>
                        <a:lumOff val="10000"/>
                      </a:schemeClr>
                    </a:gs>
                    <a:gs pos="100000">
                      <a:schemeClr val="accent1">
                        <a:lumMod val="75000"/>
                      </a:schemeClr>
                    </a:gs>
                  </a:gsLst>
                  <a:lin ang="54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sp>
            <p:nvSpPr>
              <p:cNvPr id="68" name="TextBox 67"/>
              <p:cNvSpPr txBox="1"/>
              <p:nvPr/>
            </p:nvSpPr>
            <p:spPr>
              <a:xfrm>
                <a:off x="1295833" y="2569595"/>
                <a:ext cx="1843018" cy="276999"/>
              </a:xfrm>
              <a:prstGeom prst="rect">
                <a:avLst/>
              </a:prstGeom>
              <a:noFill/>
            </p:spPr>
            <p:txBody>
              <a:bodyPr wrap="square" rtlCol="0">
                <a:spAutoFit/>
              </a:bodyPr>
              <a:lstStyle/>
              <a:p>
                <a:pPr algn="just"/>
                <a:endParaRPr lang="en-US" sz="1200" dirty="0">
                  <a:latin typeface="Times New Roman" panose="02020603050405020304" pitchFamily="18" charset="0"/>
                  <a:cs typeface="Times New Roman" panose="02020603050405020304" pitchFamily="18" charset="0"/>
                </a:endParaRPr>
              </a:p>
            </p:txBody>
          </p:sp>
          <p:sp>
            <p:nvSpPr>
              <p:cNvPr id="58" name="TextBox 57"/>
              <p:cNvSpPr txBox="1"/>
              <p:nvPr/>
            </p:nvSpPr>
            <p:spPr>
              <a:xfrm>
                <a:off x="3806821" y="2172870"/>
                <a:ext cx="2088924" cy="161069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TTRS програм дээр бүртгэл үүсгэх  (гэмтэл, проблем тикет, track </a:t>
                </a:r>
                <a:r>
                  <a:rPr lang="en-US" sz="1400" dirty="0">
                    <a:latin typeface="Arial" panose="020B0604020202020204" pitchFamily="34" charset="0"/>
                    <a:cs typeface="Mongolian Baiti" panose="03000500000000000000" charset="0"/>
                  </a:rPr>
                  <a:t>хийх</a:t>
                </a:r>
                <a:r>
                  <a:rPr lang="en-US" sz="1400" dirty="0">
                    <a:latin typeface="Arial" panose="020B0604020202020204" pitchFamily="34" charset="0"/>
                    <a:cs typeface="Arial" panose="020B0604020202020204" pitchFamily="34" charset="0"/>
                  </a:rPr>
                  <a:t>, ээлж хүлээлцэх</a:t>
                </a:r>
                <a:r>
                  <a:rPr lang="en-US" altLang="en-US" sz="1400" dirty="0">
                    <a:latin typeface="Arial" panose="020B0604020202020204" pitchFamily="34" charset="0"/>
                    <a:cs typeface="Mongolian Baiti" panose="03000500000000000000" charset="0"/>
                  </a:rPr>
                  <a:t>, өрөө эргэлтийн мэдээ оруулах</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Nice програм дээр гомдол шалгах</a:t>
                </a:r>
                <a:endParaRPr lang="en-US" altLang="en-US" sz="1400" dirty="0">
                  <a:latin typeface="Arial" panose="020B0604020202020204" pitchFamily="34" charset="0"/>
                  <a:cs typeface="Mongolian Baiti" panose="03000500000000000000" charset="0"/>
                </a:endParaRPr>
              </a:p>
            </p:txBody>
          </p:sp>
          <p:sp>
            <p:nvSpPr>
              <p:cNvPr id="59" name="TextBox 58"/>
              <p:cNvSpPr txBox="1"/>
              <p:nvPr/>
            </p:nvSpPr>
            <p:spPr>
              <a:xfrm>
                <a:off x="9143364" y="2216167"/>
                <a:ext cx="1843018" cy="845923"/>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Өрөө эргэлтийг тогтмол хийж бай</a:t>
                </a:r>
                <a:r>
                  <a:rPr lang="en-US" altLang="en-US" sz="1400" dirty="0">
                    <a:latin typeface="Arial" panose="020B0604020202020204" pitchFamily="34" charset="0"/>
                    <a:cs typeface="Mongolian Baiti" panose="03000500000000000000" charset="0"/>
                  </a:rPr>
                  <a:t>гаа</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203, 204 303, 304, 403, Spare room </a:t>
                </a:r>
              </a:p>
            </p:txBody>
          </p:sp>
          <p:sp>
            <p:nvSpPr>
              <p:cNvPr id="60" name="TextBox 59"/>
              <p:cNvSpPr txBox="1"/>
              <p:nvPr/>
            </p:nvSpPr>
            <p:spPr>
              <a:xfrm>
                <a:off x="1497342" y="973387"/>
                <a:ext cx="1440000" cy="279704"/>
              </a:xfrm>
              <a:prstGeom prst="rect">
                <a:avLst/>
              </a:prstGeom>
              <a:noFill/>
            </p:spPr>
            <p:txBody>
              <a:bodyPr wrap="square" rtlCol="0">
                <a:spAutoFit/>
              </a:bodyPr>
              <a:lstStyle/>
              <a:p>
                <a:pPr algn="ctr"/>
                <a:r>
                  <a:rPr lang="en-US" altLang="ko-KR" sz="1400" b="1" dirty="0">
                    <a:solidFill>
                      <a:schemeClr val="bg1"/>
                    </a:solidFill>
                    <a:latin typeface="Arial" panose="020B0604020202020204" pitchFamily="34" charset="0"/>
                    <a:cs typeface="Arial" panose="020B0604020202020204" pitchFamily="34" charset="0"/>
                  </a:rPr>
                  <a:t>Дүрэм журам</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1" name="TextBox 60"/>
              <p:cNvSpPr txBox="1"/>
              <p:nvPr/>
            </p:nvSpPr>
            <p:spPr>
              <a:xfrm>
                <a:off x="4078331" y="973387"/>
                <a:ext cx="1440000" cy="279704"/>
              </a:xfrm>
              <a:prstGeom prst="rect">
                <a:avLst/>
              </a:prstGeom>
              <a:noFill/>
            </p:spPr>
            <p:txBody>
              <a:bodyPr wrap="square" rtlCol="0">
                <a:spAutoFit/>
              </a:bodyPr>
              <a:lstStyle/>
              <a:p>
                <a:pPr algn="ctr"/>
                <a:r>
                  <a:rPr lang="en-US" altLang="ko-KR" sz="1400" b="1" dirty="0">
                    <a:solidFill>
                      <a:schemeClr val="bg1"/>
                    </a:solidFill>
                    <a:latin typeface="Arial" panose="020B0604020202020204" pitchFamily="34" charset="0"/>
                    <a:cs typeface="Arial" panose="020B0604020202020204" pitchFamily="34" charset="0"/>
                  </a:rPr>
                  <a:t>Бүртгэл</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2" name="TextBox 61"/>
              <p:cNvSpPr txBox="1"/>
              <p:nvPr/>
            </p:nvSpPr>
            <p:spPr>
              <a:xfrm>
                <a:off x="6674529" y="973387"/>
                <a:ext cx="1440000" cy="272320"/>
              </a:xfrm>
              <a:prstGeom prst="rect">
                <a:avLst/>
              </a:prstGeom>
              <a:noFill/>
            </p:spPr>
            <p:txBody>
              <a:bodyPr wrap="square" rtlCol="0">
                <a:spAutoFit/>
              </a:bodyPr>
              <a:lstStyle/>
              <a:p>
                <a:pPr algn="ctr"/>
                <a:r>
                  <a:rPr lang="en-US" altLang="ko-KR" sz="1400" b="1" dirty="0">
                    <a:solidFill>
                      <a:schemeClr val="bg1"/>
                    </a:solidFill>
                    <a:latin typeface="Arial" panose="020B0604020202020204" pitchFamily="34" charset="0"/>
                    <a:cs typeface="Arial" panose="020B0604020202020204" pitchFamily="34" charset="0"/>
                  </a:rPr>
                  <a:t>Бусад програм</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3" name="TextBox 62"/>
              <p:cNvSpPr txBox="1"/>
              <p:nvPr/>
            </p:nvSpPr>
            <p:spPr>
              <a:xfrm>
                <a:off x="9258355" y="942236"/>
                <a:ext cx="1440000" cy="272320"/>
              </a:xfrm>
              <a:prstGeom prst="rect">
                <a:avLst/>
              </a:prstGeom>
              <a:noFill/>
            </p:spPr>
            <p:txBody>
              <a:bodyPr wrap="square" rtlCol="0">
                <a:spAutoFit/>
              </a:bodyPr>
              <a:lstStyle/>
              <a:p>
                <a:pPr algn="ctr"/>
                <a:r>
                  <a:rPr lang="en-US" altLang="ko-KR" sz="1400" b="1" dirty="0">
                    <a:solidFill>
                      <a:schemeClr val="bg1"/>
                    </a:solidFill>
                    <a:latin typeface="Arial" panose="020B0604020202020204" pitchFamily="34" charset="0"/>
                    <a:cs typeface="Arial" panose="020B0604020202020204" pitchFamily="34" charset="0"/>
                  </a:rPr>
                  <a:t>Бусад ажил</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4" name="Parallelogram 15"/>
              <p:cNvSpPr/>
              <p:nvPr/>
            </p:nvSpPr>
            <p:spPr>
              <a:xfrm flipH="1">
                <a:off x="4554988" y="1583480"/>
                <a:ext cx="577183" cy="536259"/>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65" name="Graphic 28" descr="Bullseye"/>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904322" y="1583480"/>
                <a:ext cx="626039" cy="626037"/>
              </a:xfrm>
              <a:prstGeom prst="rect">
                <a:avLst/>
              </a:prstGeom>
            </p:spPr>
          </p:pic>
          <p:pic>
            <p:nvPicPr>
              <p:cNvPr id="66" name="Picture 65"/>
              <p:cNvPicPr>
                <a:picLocks noChangeAspect="1"/>
              </p:cNvPicPr>
              <p:nvPr/>
            </p:nvPicPr>
            <p:blipFill>
              <a:blip r:embed="rId6"/>
              <a:stretch>
                <a:fillRect/>
              </a:stretch>
            </p:blipFill>
            <p:spPr>
              <a:xfrm>
                <a:off x="7053039" y="1539986"/>
                <a:ext cx="699615" cy="545630"/>
              </a:xfrm>
              <a:prstGeom prst="rect">
                <a:avLst/>
              </a:prstGeom>
            </p:spPr>
          </p:pic>
          <p:pic>
            <p:nvPicPr>
              <p:cNvPr id="67" name="Picture 66"/>
              <p:cNvPicPr>
                <a:picLocks noChangeAspect="1"/>
              </p:cNvPicPr>
              <p:nvPr/>
            </p:nvPicPr>
            <p:blipFill>
              <a:blip r:embed="rId7"/>
              <a:stretch>
                <a:fillRect/>
              </a:stretch>
            </p:blipFill>
            <p:spPr>
              <a:xfrm>
                <a:off x="9632228" y="1493805"/>
                <a:ext cx="692254" cy="591811"/>
              </a:xfrm>
              <a:prstGeom prst="rect">
                <a:avLst/>
              </a:prstGeom>
            </p:spPr>
          </p:pic>
        </p:grpSp>
        <p:sp>
          <p:nvSpPr>
            <p:cNvPr id="3" name="Rectangle 2"/>
            <p:cNvSpPr/>
            <p:nvPr/>
          </p:nvSpPr>
          <p:spPr>
            <a:xfrm>
              <a:off x="1082166" y="2821869"/>
              <a:ext cx="2196860" cy="2031325"/>
            </a:xfrm>
            <a:prstGeom prst="rect">
              <a:avLst/>
            </a:prstGeom>
          </p:spPr>
          <p:txBody>
            <a:bodyPr wrap="square">
              <a:spAutoFit/>
            </a:bodyPr>
            <a:lstStyle/>
            <a:p>
              <a:r>
                <a:rPr lang="en-US" altLang="ko-KR" sz="1400" dirty="0">
                  <a:latin typeface="Arial" panose="020B0604020202020204" pitchFamily="34" charset="0"/>
                  <a:cs typeface="Arial" panose="020B0604020202020204" pitchFamily="34" charset="0"/>
                </a:rPr>
                <a:t>Хөдөлмөрийн дотоод журам, ажилтны ёс зүйн дүрэм, гэмтэл саатлын тухай журам, техник технологитой холбоотой дүрэм журмыг </a:t>
              </a:r>
              <a:r>
                <a:rPr lang="en-US" altLang="ko-KR" sz="1400" dirty="0" err="1">
                  <a:latin typeface="Arial" panose="020B0604020202020204" pitchFamily="34" charset="0"/>
                  <a:cs typeface="Arial" panose="020B0604020202020204" pitchFamily="34" charset="0"/>
                </a:rPr>
                <a:t>temuulel</a:t>
              </a:r>
              <a:r>
                <a:rPr lang="en-US" altLang="ko-KR" sz="1400" dirty="0">
                  <a:latin typeface="Arial" panose="020B0604020202020204" pitchFamily="34" charset="0"/>
                  <a:cs typeface="Arial" panose="020B0604020202020204" pitchFamily="34" charset="0"/>
                </a:rPr>
                <a:t>/  дээрээс уншиж танилцсан. АЗ-уудтай танилцсан</a:t>
              </a:r>
              <a:endParaRPr lang="en-US" sz="1400" dirty="0"/>
            </a:p>
          </p:txBody>
        </p:sp>
        <p:sp>
          <p:nvSpPr>
            <p:cNvPr id="5" name="Rectangle 4"/>
            <p:cNvSpPr/>
            <p:nvPr/>
          </p:nvSpPr>
          <p:spPr>
            <a:xfrm>
              <a:off x="6653762" y="2916775"/>
              <a:ext cx="1920815" cy="956065"/>
            </a:xfrm>
            <a:prstGeom prst="rect">
              <a:avLst/>
            </a:prstGeom>
          </p:spPr>
          <p:txBody>
            <a:bodyPr wrap="square">
              <a:spAutoFit/>
            </a:bodyPr>
            <a:lstStyle/>
            <a:p>
              <a:r>
                <a:rPr lang="en-US" sz="1400" dirty="0" err="1">
                  <a:latin typeface="Arial" panose="020B0604020202020204" pitchFamily="34" charset="0"/>
                  <a:cs typeface="Arial" panose="020B0604020202020204" pitchFamily="34" charset="0"/>
                </a:rPr>
                <a:t>MySQL, Toad, Xshell</a:t>
              </a:r>
              <a:r>
                <a:rPr lang="en-US" sz="1400" dirty="0">
                  <a:latin typeface="Arial" panose="020B0604020202020204" pitchFamily="34" charset="0"/>
                  <a:cs typeface="Arial" panose="020B0604020202020204" pitchFamily="34" charset="0"/>
                </a:rPr>
                <a:t> програмуудыг </a:t>
              </a:r>
            </a:p>
            <a:p>
              <a:r>
                <a:rPr lang="en-US" sz="1400" dirty="0">
                  <a:latin typeface="Arial" panose="020B0604020202020204" pitchFamily="34" charset="0"/>
                  <a:cs typeface="Arial" panose="020B0604020202020204" pitchFamily="34" charset="0"/>
                </a:rPr>
                <a:t>ашиглаж сурсан.</a:t>
              </a:r>
            </a:p>
            <a:p>
              <a:endParaRPr lang="en-US" sz="1400" dirty="0">
                <a:latin typeface="Arial" panose="020B0604020202020204" pitchFamily="34" charset="0"/>
                <a:cs typeface="Arial" panose="020B0604020202020204" pitchFamily="34" charset="0"/>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142" y="5245267"/>
            <a:ext cx="4782411" cy="1289315"/>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16452" y="5262244"/>
            <a:ext cx="2066166" cy="127170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024505" y="163830"/>
            <a:ext cx="6142355" cy="37909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dirty="0">
                <a:solidFill>
                  <a:schemeClr val="tx1"/>
                </a:solidFill>
                <a:latin typeface="Arial" panose="020B0604020202020204" pitchFamily="34" charset="0"/>
                <a:cs typeface="Arial" panose="020B0604020202020204" pitchFamily="34" charset="0"/>
              </a:rPr>
              <a:t>   </a:t>
            </a:r>
            <a:r>
              <a:rPr lang="en-US" altLang="ko-KR" sz="3400" dirty="0">
                <a:solidFill>
                  <a:schemeClr val="tx1"/>
                </a:solidFill>
                <a:latin typeface="Arial" panose="020B0604020202020204" pitchFamily="34" charset="0"/>
                <a:cs typeface="Arial" panose="020B0604020202020204" pitchFamily="34" charset="0"/>
              </a:rPr>
              <a:t>																																																																			</a:t>
            </a:r>
            <a:endParaRPr lang="ko-KR" altLang="en-US" sz="3400" dirty="0">
              <a:solidFill>
                <a:schemeClr val="tx1"/>
              </a:solidFill>
              <a:latin typeface="Arial" panose="020B0604020202020204" pitchFamily="34" charset="0"/>
              <a:cs typeface="Arial" panose="020B0604020202020204" pitchFamily="34" charset="0"/>
            </a:endParaRPr>
          </a:p>
        </p:txBody>
      </p:sp>
      <p:sp>
        <p:nvSpPr>
          <p:cNvPr id="21" name="Text Box 20"/>
          <p:cNvSpPr txBox="1"/>
          <p:nvPr/>
        </p:nvSpPr>
        <p:spPr>
          <a:xfrm>
            <a:off x="5442585" y="82550"/>
            <a:ext cx="1305560" cy="460375"/>
          </a:xfrm>
          <a:prstGeom prst="rect">
            <a:avLst/>
          </a:prstGeom>
          <a:noFill/>
        </p:spPr>
        <p:txBody>
          <a:bodyPr wrap="none" rtlCol="0">
            <a:spAutoFit/>
          </a:bodyPr>
          <a:lstStyle/>
          <a:p>
            <a:r>
              <a:rPr lang="en-US" altLang="en-US" sz="2400" b="1" dirty="0">
                <a:latin typeface="Times New Roman" panose="02020603050405020304" pitchFamily="18" charset="0"/>
                <a:cs typeface="Mongolian Baiti" panose="03000500000000000000" charset="0"/>
                <a:sym typeface="+mn-ea"/>
              </a:rPr>
              <a:t>Дүгнэлт</a:t>
            </a:r>
          </a:p>
        </p:txBody>
      </p:sp>
      <p:sp>
        <p:nvSpPr>
          <p:cNvPr id="2" name="Text Box 1"/>
          <p:cNvSpPr txBox="1"/>
          <p:nvPr/>
        </p:nvSpPr>
        <p:spPr>
          <a:xfrm>
            <a:off x="621665" y="779780"/>
            <a:ext cx="11359515" cy="2306955"/>
          </a:xfrm>
          <a:prstGeom prst="rect">
            <a:avLst/>
          </a:prstGeom>
          <a:noFill/>
        </p:spPr>
        <p:txBody>
          <a:bodyPr wrap="square" rtlCol="0">
            <a:spAutoFit/>
          </a:bodyPr>
          <a:lstStyle/>
          <a:p>
            <a:r>
              <a:rPr lang="en-US" altLang="en-US" sz="2400" kern="0" noProof="0" dirty="0">
                <a:ln>
                  <a:noFill/>
                </a:ln>
                <a:solidFill>
                  <a:schemeClr val="tx1"/>
                </a:solidFill>
                <a:effectLst/>
                <a:uLnTx/>
                <a:uFillTx/>
                <a:latin typeface="Times New Roman" panose="02020603050405020304" pitchFamily="18" charset="0"/>
                <a:ea typeface="+mn-lt"/>
                <a:cs typeface="Mongolian Baiti" panose="03000500000000000000" charset="0"/>
                <a:sym typeface="Sarala" panose="00000500000000000000"/>
              </a:rPr>
              <a:t>Дадлагажих</a:t>
            </a:r>
            <a:r>
              <a:rPr lang="en-US" sz="2400" kern="0" noProof="0" dirty="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 хугацаанд Payment </a:t>
            </a:r>
            <a:r>
              <a:rPr lang="en-US" sz="2400" kern="0" dirty="0">
                <a:latin typeface="Times New Roman" panose="02020603050405020304" pitchFamily="18" charset="0"/>
                <a:ea typeface="+mn-lt"/>
                <a:cs typeface="Times New Roman" panose="02020603050405020304" pitchFamily="18" charset="0"/>
                <a:sym typeface="Sarala" panose="00000500000000000000"/>
              </a:rPr>
              <a:t>B</a:t>
            </a:r>
            <a:r>
              <a:rPr lang="en-US" sz="2400" kern="0" noProof="0" dirty="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lock/</a:t>
            </a:r>
            <a:r>
              <a:rPr lang="en-US" sz="2400" kern="0" dirty="0">
                <a:latin typeface="Times New Roman" panose="02020603050405020304" pitchFamily="18" charset="0"/>
                <a:ea typeface="+mn-lt"/>
                <a:cs typeface="Times New Roman" panose="02020603050405020304" pitchFamily="18" charset="0"/>
                <a:sym typeface="Sarala" panose="00000500000000000000"/>
              </a:rPr>
              <a:t>U</a:t>
            </a:r>
            <a:r>
              <a:rPr lang="en-US" sz="2400" kern="0" noProof="0" dirty="0" err="1">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nblock</a:t>
            </a:r>
            <a:r>
              <a:rPr lang="en-US" sz="2400" kern="0" noProof="0" dirty="0">
                <a:ln>
                  <a:noFill/>
                </a:ln>
                <a:solidFill>
                  <a:schemeClr val="tx1"/>
                </a:solidFill>
                <a:effectLst/>
                <a:uLnTx/>
                <a:uFillTx/>
                <a:latin typeface="Times New Roman" panose="02020603050405020304" pitchFamily="18" charset="0"/>
                <a:ea typeface="+mn-lt"/>
                <a:cs typeface="Mongolian Baiti" panose="03000500000000000000" charset="0"/>
                <a:sym typeface="Sarala" panose="00000500000000000000"/>
              </a:rPr>
              <a:t> системийн талаар судалж тодорхой хэмжээний мэдлэгтэй болсон ба мөн </a:t>
            </a:r>
            <a:r>
              <a:rPr lang="en-US" sz="2400" kern="0" noProof="0" dirty="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сервер, өгөгдлийн сан, систем болон сүлжээний төхөөрөмжүүдийг судл</a:t>
            </a:r>
            <a:r>
              <a:rPr lang="en-US" sz="2400" dirty="0">
                <a:solidFill>
                  <a:schemeClr val="tx1"/>
                </a:solidFill>
                <a:latin typeface="Times New Roman" panose="02020603050405020304" pitchFamily="18" charset="0"/>
                <a:ea typeface="+mn-lt"/>
                <a:cs typeface="Times New Roman" panose="02020603050405020304" pitchFamily="18" charset="0"/>
                <a:sym typeface="Sarala" panose="00000500000000000000"/>
              </a:rPr>
              <a:t>ан </a:t>
            </a:r>
            <a:r>
              <a:rPr lang="en-US" altLang="en-US" sz="2400" dirty="0">
                <a:solidFill>
                  <a:schemeClr val="tx1"/>
                </a:solidFill>
                <a:latin typeface="Times New Roman" panose="02020603050405020304" pitchFamily="18" charset="0"/>
                <a:ea typeface="+mn-lt"/>
                <a:cs typeface="Mongolian Baiti" panose="03000500000000000000" charset="0"/>
                <a:sym typeface="Sarala" panose="00000500000000000000"/>
              </a:rPr>
              <a:t>хяналтын системүүд дээр хяналт тавьж гэмтэл гарсан тохиолдолд гэмтлийн шалтгааныг тодорхойлж асуудлыг шийдвэрлэн бүртгэл хөтлөх зэрэг ажил үүрэгт суралцсан.</a:t>
            </a:r>
            <a:r>
              <a:rPr lang="en-US" sz="2400" kern="0" noProof="0" dirty="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 </a:t>
            </a:r>
            <a:r>
              <a:rPr lang="en-US"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Цаашид илүү ихийг судлан гэмтэл саатлыг бууруулах, түүнээс урьдчилан сэргийлж, анхаарал болгоомжтой нягт нямбай ажиллана.</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024505" y="163830"/>
            <a:ext cx="6142355" cy="37909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dirty="0">
                <a:solidFill>
                  <a:schemeClr val="tx1"/>
                </a:solidFill>
                <a:latin typeface="Arial" panose="020B0604020202020204" pitchFamily="34" charset="0"/>
                <a:cs typeface="Arial" panose="020B0604020202020204" pitchFamily="34" charset="0"/>
              </a:rPr>
              <a:t>   </a:t>
            </a:r>
            <a:r>
              <a:rPr lang="en-US" altLang="ko-KR" sz="3400" dirty="0">
                <a:solidFill>
                  <a:schemeClr val="tx1"/>
                </a:solidFill>
                <a:latin typeface="Arial" panose="020B0604020202020204" pitchFamily="34" charset="0"/>
                <a:cs typeface="Arial" panose="020B0604020202020204" pitchFamily="34" charset="0"/>
              </a:rPr>
              <a:t>																																																																			</a:t>
            </a:r>
            <a:endParaRPr lang="ko-KR" altLang="en-US" sz="3400" dirty="0">
              <a:solidFill>
                <a:schemeClr val="tx1"/>
              </a:solidFill>
              <a:latin typeface="Arial" panose="020B0604020202020204" pitchFamily="34" charset="0"/>
              <a:cs typeface="Arial" panose="020B0604020202020204" pitchFamily="34" charset="0"/>
            </a:endParaRPr>
          </a:p>
        </p:txBody>
      </p:sp>
      <p:sp>
        <p:nvSpPr>
          <p:cNvPr id="21" name="Text Box 20"/>
          <p:cNvSpPr txBox="1"/>
          <p:nvPr/>
        </p:nvSpPr>
        <p:spPr>
          <a:xfrm>
            <a:off x="3024505" y="123190"/>
            <a:ext cx="6390005" cy="460375"/>
          </a:xfrm>
          <a:prstGeom prst="rect">
            <a:avLst/>
          </a:prstGeom>
          <a:noFill/>
        </p:spPr>
        <p:txBody>
          <a:bodyPr wrap="none" rtlCol="0">
            <a:spAutoFit/>
          </a:bodyPr>
          <a:lstStyle/>
          <a:p>
            <a:r>
              <a:rPr lang="en-US" altLang="en-US" sz="2400" b="1" dirty="0">
                <a:latin typeface="Times New Roman" panose="02020603050405020304" pitchFamily="18" charset="0"/>
                <a:cs typeface="Mongolian Baiti" panose="03000500000000000000" charset="0"/>
                <a:sym typeface="+mn-ea"/>
              </a:rPr>
              <a:t>Цаашид хийж хэрэгжүүлэх санал санаачилга</a:t>
            </a:r>
          </a:p>
        </p:txBody>
      </p:sp>
      <p:sp>
        <p:nvSpPr>
          <p:cNvPr id="2" name="Text Box 1"/>
          <p:cNvSpPr txBox="1"/>
          <p:nvPr/>
        </p:nvSpPr>
        <p:spPr>
          <a:xfrm>
            <a:off x="621665" y="779780"/>
            <a:ext cx="11359515" cy="3046095"/>
          </a:xfrm>
          <a:prstGeom prst="rect">
            <a:avLst/>
          </a:prstGeom>
          <a:noFill/>
        </p:spPr>
        <p:txBody>
          <a:bodyPr wrap="square" rtlCol="0">
            <a:spAutoFit/>
          </a:bodyPr>
          <a:lstStyle/>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sym typeface="+mn-ea"/>
              </a:rPr>
              <a:t>Удирдлагаас өгсөн үүрэг даалгавар болон ажлын төлөвлөгөөнд тусгагдсан ажил үүргийг цаг тухайд нь чанартай хийж гүйцэтгэх</a:t>
            </a:r>
            <a:endParaRPr lang="en-US" sz="2400" dirty="0">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sym typeface="+mn-ea"/>
              </a:rPr>
              <a:t>Шинэ санаа, санаачлага эрэлхийлж ажиллах</a:t>
            </a:r>
            <a:endParaRPr lang="en-US"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endParaRPr>
          </a:p>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r>
              <a:rPr lang="en-US"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System-</a:t>
            </a:r>
            <a:r>
              <a:rPr lang="az-Cyrl-AZ"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ийн мэдлэгээ сайжруулах</a:t>
            </a:r>
            <a:endParaRPr kumimoji="0" lang="az-Cyrl-AZ" sz="2400" b="0" i="0" u="none" strike="noStrike" kern="0" cap="none" spc="0" normalizeH="0" baseline="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endParaRPr>
          </a:p>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r>
              <a:rPr lang="en-US"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Database-</a:t>
            </a:r>
            <a:r>
              <a:rPr lang="az-Cyrl-AZ"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ийн мэдлэгээ сайжруулах</a:t>
            </a:r>
            <a:endParaRPr kumimoji="0" lang="az-Cyrl-AZ" sz="2400" b="0" i="0" u="none" strike="noStrike" kern="0" cap="none" spc="0" normalizeH="0" baseline="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endParaRPr>
          </a:p>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r>
              <a:rPr lang="en-US"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Shell script, Query script </a:t>
            </a:r>
            <a:r>
              <a:rPr lang="az-Cyrl-AZ"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бичих чадвараа сайжруулах</a:t>
            </a:r>
            <a:endParaRPr kumimoji="0" lang="az-Cyrl-AZ" sz="2400" b="0" i="0" u="none" strike="noStrike" kern="0" cap="none" spc="0" normalizeH="0" baseline="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endParaRPr>
          </a:p>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r>
              <a:rPr lang="en-US" sz="2400" kern="0" noProof="0" dirty="0" err="1">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OracleDB</a:t>
            </a:r>
            <a:r>
              <a:rPr lang="en-US"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 </a:t>
            </a:r>
            <a:r>
              <a:rPr lang="az-Cyrl-AZ"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сургалтанд суух</a:t>
            </a:r>
            <a:endParaRPr kumimoji="0" lang="az-Cyrl-AZ" sz="2400" b="0" i="0" u="none" strike="noStrike" kern="0" cap="none" spc="0" normalizeH="0" baseline="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endParaRPr>
          </a:p>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r>
              <a:rPr lang="en-US"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IELTS </a:t>
            </a:r>
            <a:r>
              <a:rPr lang="az-Cyrl-AZ"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шалгалт өгөх</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0" name="Text Placeholder 1"/>
          <p:cNvSpPr txBox="1"/>
          <p:nvPr/>
        </p:nvSpPr>
        <p:spPr>
          <a:xfrm>
            <a:off x="3921906" y="38589"/>
            <a:ext cx="6485419" cy="5454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400" b="1" dirty="0">
                <a:solidFill>
                  <a:schemeClr val="tx1"/>
                </a:solidFill>
                <a:latin typeface="Times New Roman" panose="02020603050405020304" pitchFamily="18" charset="0"/>
                <a:cs typeface="Times New Roman" panose="02020603050405020304" pitchFamily="18" charset="0"/>
              </a:rPr>
              <a:t>    Хувийн танилцуулга</a:t>
            </a:r>
          </a:p>
        </p:txBody>
      </p:sp>
      <p:sp>
        <p:nvSpPr>
          <p:cNvPr id="212" name="Oval 21"/>
          <p:cNvSpPr>
            <a:spLocks noChangeAspect="1"/>
          </p:cNvSpPr>
          <p:nvPr/>
        </p:nvSpPr>
        <p:spPr>
          <a:xfrm>
            <a:off x="4564879" y="1305648"/>
            <a:ext cx="561712" cy="53408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10" name="Rectangle 16"/>
          <p:cNvSpPr/>
          <p:nvPr/>
        </p:nvSpPr>
        <p:spPr>
          <a:xfrm rot="18900000" flipH="1">
            <a:off x="8841958" y="1283457"/>
            <a:ext cx="370031" cy="60733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Rectangle 56"/>
          <p:cNvSpPr/>
          <p:nvPr/>
        </p:nvSpPr>
        <p:spPr>
          <a:xfrm>
            <a:off x="0" y="780177"/>
            <a:ext cx="12191999" cy="2593603"/>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defTabSz="609600">
              <a:defRPr/>
            </a:pPr>
            <a:endParaRPr lang="en-US" sz="1065" dirty="0">
              <a:solidFill>
                <a:srgbClr val="002060"/>
              </a:solidFill>
              <a:latin typeface="Calibri" panose="020F0502020204030204"/>
              <a:cs typeface="Arial" panose="020B0604020202020204"/>
              <a:sym typeface="Arial" panose="020B0604020202020204"/>
            </a:endParaRPr>
          </a:p>
        </p:txBody>
      </p:sp>
      <p:sp>
        <p:nvSpPr>
          <p:cNvPr id="61" name="TextBox 60"/>
          <p:cNvSpPr txBox="1"/>
          <p:nvPr/>
        </p:nvSpPr>
        <p:spPr>
          <a:xfrm>
            <a:off x="714770" y="2328509"/>
            <a:ext cx="2104341" cy="523220"/>
          </a:xfrm>
          <a:prstGeom prst="rect">
            <a:avLst/>
          </a:prstGeom>
          <a:noFill/>
        </p:spPr>
        <p:txBody>
          <a:bodyPr wrap="square" rtlCol="0">
            <a:spAutoFit/>
          </a:bodyPr>
          <a:lstStyle/>
          <a:p>
            <a:pPr defTabSz="609600"/>
            <a:r>
              <a:rPr lang="mn-MN" sz="1400" dirty="0" smtClean="0">
                <a:latin typeface="Calibri" panose="020F0502020204030204"/>
                <a:cs typeface="Arial" panose="020B0604020202020204"/>
                <a:sym typeface="Arial" panose="020B0604020202020204"/>
              </a:rPr>
              <a:t>Болдбаатар</a:t>
            </a:r>
            <a:r>
              <a:rPr lang="en-US" sz="1400" dirty="0" smtClean="0">
                <a:solidFill>
                  <a:schemeClr val="tx1"/>
                </a:solidFill>
                <a:latin typeface="Calibri" panose="020F0502020204030204"/>
                <a:cs typeface="Arial" panose="020B0604020202020204"/>
                <a:sym typeface="Arial" panose="020B0604020202020204"/>
              </a:rPr>
              <a:t> </a:t>
            </a:r>
            <a:r>
              <a:rPr lang="mn-MN" sz="1400" dirty="0" smtClean="0">
                <a:solidFill>
                  <a:schemeClr val="tx1"/>
                </a:solidFill>
                <a:latin typeface="Calibri" panose="020F0502020204030204"/>
                <a:cs typeface="Arial" panose="020B0604020202020204"/>
                <a:sym typeface="Arial" panose="020B0604020202020204"/>
              </a:rPr>
              <a:t>Жавхлантөгс</a:t>
            </a:r>
            <a:endParaRPr lang="en-US" sz="1400" dirty="0">
              <a:solidFill>
                <a:schemeClr val="tx1"/>
              </a:solidFill>
              <a:latin typeface="Calibri" panose="020F0502020204030204"/>
              <a:cs typeface="Arial" panose="020B0604020202020204"/>
              <a:sym typeface="Arial" panose="020B0604020202020204"/>
            </a:endParaRPr>
          </a:p>
          <a:p>
            <a:pPr defTabSz="609600"/>
            <a:endParaRPr lang="en-US" sz="1400" dirty="0">
              <a:solidFill>
                <a:schemeClr val="tx1"/>
              </a:solidFill>
              <a:latin typeface="Calibri" panose="020F0502020204030204"/>
              <a:cs typeface="Arial" panose="020B0604020202020204"/>
              <a:sym typeface="Arial" panose="020B0604020202020204"/>
            </a:endParaRPr>
          </a:p>
        </p:txBody>
      </p:sp>
      <p:grpSp>
        <p:nvGrpSpPr>
          <p:cNvPr id="71" name="Group 70"/>
          <p:cNvGrpSpPr/>
          <p:nvPr/>
        </p:nvGrpSpPr>
        <p:grpSpPr>
          <a:xfrm>
            <a:off x="4088698" y="2313458"/>
            <a:ext cx="6175204" cy="113117"/>
            <a:chOff x="2469073" y="1981528"/>
            <a:chExt cx="5007497" cy="111099"/>
          </a:xfrm>
        </p:grpSpPr>
        <p:cxnSp>
          <p:nvCxnSpPr>
            <p:cNvPr id="72" name="Straight Connector 71"/>
            <p:cNvCxnSpPr>
              <a:stCxn id="78" idx="6"/>
              <a:endCxn id="76" idx="6"/>
            </p:cNvCxnSpPr>
            <p:nvPr/>
          </p:nvCxnSpPr>
          <p:spPr>
            <a:xfrm>
              <a:off x="4306447" y="2037077"/>
              <a:ext cx="1573106" cy="0"/>
            </a:xfrm>
            <a:prstGeom prst="line">
              <a:avLst/>
            </a:prstGeom>
            <a:noFill/>
            <a:ln w="6350" cap="flat" cmpd="sng" algn="ctr">
              <a:solidFill>
                <a:srgbClr val="5B9BD5"/>
              </a:solidFill>
              <a:prstDash val="solid"/>
              <a:miter lim="800000"/>
            </a:ln>
            <a:effectLst/>
          </p:spPr>
        </p:cxnSp>
        <p:grpSp>
          <p:nvGrpSpPr>
            <p:cNvPr id="73" name="Group 72"/>
            <p:cNvGrpSpPr/>
            <p:nvPr/>
          </p:nvGrpSpPr>
          <p:grpSpPr>
            <a:xfrm>
              <a:off x="2469073" y="1981528"/>
              <a:ext cx="1837374" cy="111098"/>
              <a:chOff x="2579910" y="2041038"/>
              <a:chExt cx="1837374" cy="111098"/>
            </a:xfrm>
          </p:grpSpPr>
          <p:cxnSp>
            <p:nvCxnSpPr>
              <p:cNvPr id="77" name="Straight Connector 76"/>
              <p:cNvCxnSpPr>
                <a:stCxn id="99" idx="6"/>
                <a:endCxn id="78" idx="2"/>
              </p:cNvCxnSpPr>
              <p:nvPr/>
            </p:nvCxnSpPr>
            <p:spPr>
              <a:xfrm flipV="1">
                <a:off x="2579910" y="2096588"/>
                <a:ext cx="1727950" cy="40043"/>
              </a:xfrm>
              <a:prstGeom prst="line">
                <a:avLst/>
              </a:prstGeom>
              <a:noFill/>
              <a:ln w="6350" cap="flat" cmpd="sng" algn="ctr">
                <a:solidFill>
                  <a:srgbClr val="5B9BD5"/>
                </a:solidFill>
                <a:prstDash val="solid"/>
                <a:miter lim="800000"/>
              </a:ln>
              <a:effectLst/>
            </p:spPr>
          </p:cxnSp>
          <p:sp>
            <p:nvSpPr>
              <p:cNvPr id="78" name="Flowchart: Connector 77"/>
              <p:cNvSpPr/>
              <p:nvPr/>
            </p:nvSpPr>
            <p:spPr>
              <a:xfrm>
                <a:off x="4307861" y="2041038"/>
                <a:ext cx="109423" cy="111098"/>
              </a:xfrm>
              <a:prstGeom prst="flowChartConnector">
                <a:avLst/>
              </a:prstGeom>
              <a:solidFill>
                <a:sysClr val="window" lastClr="FFFFFF">
                  <a:lumMod val="85000"/>
                </a:sysClr>
              </a:solidFill>
              <a:ln w="12700" cap="flat" cmpd="sng" algn="ctr">
                <a:solidFill>
                  <a:srgbClr val="00B0F0"/>
                </a:solidFill>
                <a:prstDash val="solid"/>
                <a:miter lim="800000"/>
              </a:ln>
              <a:effectLst/>
            </p:spPr>
            <p:txBody>
              <a:bodyPr rtlCol="0" anchor="ctr"/>
              <a:lstStyle/>
              <a:p>
                <a:pPr algn="ctr" defTabSz="609600">
                  <a:defRPr/>
                </a:pPr>
                <a:endParaRPr lang="en-US" sz="1065">
                  <a:solidFill>
                    <a:prstClr val="white"/>
                  </a:solidFill>
                  <a:latin typeface="Calibri" panose="020F0502020204030204"/>
                  <a:cs typeface="Arial" panose="020B0604020202020204"/>
                  <a:sym typeface="Arial" panose="020B0604020202020204"/>
                </a:endParaRPr>
              </a:p>
            </p:txBody>
          </p:sp>
        </p:grpSp>
        <p:grpSp>
          <p:nvGrpSpPr>
            <p:cNvPr id="74" name="Group 73"/>
            <p:cNvGrpSpPr/>
            <p:nvPr/>
          </p:nvGrpSpPr>
          <p:grpSpPr>
            <a:xfrm rot="10800000">
              <a:off x="5879553" y="1981529"/>
              <a:ext cx="1597017" cy="111098"/>
              <a:chOff x="2764278" y="2052661"/>
              <a:chExt cx="1597017" cy="111098"/>
            </a:xfrm>
          </p:grpSpPr>
          <p:cxnSp>
            <p:nvCxnSpPr>
              <p:cNvPr id="75" name="Straight Connector 74"/>
              <p:cNvCxnSpPr>
                <a:endCxn id="76" idx="2"/>
              </p:cNvCxnSpPr>
              <p:nvPr/>
            </p:nvCxnSpPr>
            <p:spPr>
              <a:xfrm rot="10800000" flipH="1">
                <a:off x="2764278" y="2108211"/>
                <a:ext cx="1487594" cy="9262"/>
              </a:xfrm>
              <a:prstGeom prst="line">
                <a:avLst/>
              </a:prstGeom>
              <a:noFill/>
              <a:ln w="6350" cap="flat" cmpd="sng" algn="ctr">
                <a:solidFill>
                  <a:srgbClr val="5B9BD5"/>
                </a:solidFill>
                <a:prstDash val="solid"/>
                <a:miter lim="800000"/>
              </a:ln>
              <a:effectLst/>
            </p:spPr>
          </p:cxnSp>
          <p:sp>
            <p:nvSpPr>
              <p:cNvPr id="76" name="Flowchart: Connector 75"/>
              <p:cNvSpPr/>
              <p:nvPr/>
            </p:nvSpPr>
            <p:spPr>
              <a:xfrm>
                <a:off x="4251872" y="2052661"/>
                <a:ext cx="109423" cy="111098"/>
              </a:xfrm>
              <a:prstGeom prst="flowChartConnector">
                <a:avLst/>
              </a:prstGeom>
              <a:solidFill>
                <a:sysClr val="window" lastClr="FFFFFF">
                  <a:lumMod val="85000"/>
                </a:sysClr>
              </a:solidFill>
              <a:ln w="12700" cap="flat" cmpd="sng" algn="ctr">
                <a:solidFill>
                  <a:srgbClr val="00B0F0"/>
                </a:solidFill>
                <a:prstDash val="solid"/>
                <a:miter lim="800000"/>
              </a:ln>
              <a:effectLst/>
            </p:spPr>
            <p:txBody>
              <a:bodyPr rtlCol="0" anchor="ctr"/>
              <a:lstStyle/>
              <a:p>
                <a:pPr algn="ctr" defTabSz="609600">
                  <a:defRPr/>
                </a:pPr>
                <a:endParaRPr lang="en-US" sz="1065">
                  <a:solidFill>
                    <a:prstClr val="white"/>
                  </a:solidFill>
                  <a:latin typeface="Calibri" panose="020F0502020204030204"/>
                  <a:cs typeface="Arial" panose="020B0604020202020204"/>
                  <a:sym typeface="Arial" panose="020B0604020202020204"/>
                </a:endParaRPr>
              </a:p>
            </p:txBody>
          </p:sp>
        </p:grpSp>
      </p:grpSp>
      <p:sp>
        <p:nvSpPr>
          <p:cNvPr id="99" name="Flowchart: Connector 98"/>
          <p:cNvSpPr/>
          <p:nvPr/>
        </p:nvSpPr>
        <p:spPr>
          <a:xfrm>
            <a:off x="3953758" y="2354229"/>
            <a:ext cx="134940" cy="113116"/>
          </a:xfrm>
          <a:prstGeom prst="flowChartConnector">
            <a:avLst/>
          </a:prstGeom>
          <a:solidFill>
            <a:sysClr val="window" lastClr="FFFFFF">
              <a:lumMod val="85000"/>
            </a:sysClr>
          </a:solidFill>
          <a:ln w="12700" cap="flat" cmpd="sng" algn="ctr">
            <a:solidFill>
              <a:srgbClr val="00B0F0"/>
            </a:solidFill>
            <a:prstDash val="solid"/>
            <a:miter lim="800000"/>
          </a:ln>
          <a:effectLst/>
        </p:spPr>
        <p:txBody>
          <a:bodyPr rtlCol="0" anchor="ctr"/>
          <a:lstStyle/>
          <a:p>
            <a:pPr algn="ctr" defTabSz="609600">
              <a:defRPr/>
            </a:pPr>
            <a:endParaRPr lang="en-US" sz="1065">
              <a:solidFill>
                <a:prstClr val="white"/>
              </a:solidFill>
              <a:latin typeface="Calibri" panose="020F0502020204030204"/>
              <a:cs typeface="Arial" panose="020B0604020202020204"/>
              <a:sym typeface="Arial" panose="020B0604020202020204"/>
            </a:endParaRPr>
          </a:p>
        </p:txBody>
      </p:sp>
      <p:sp>
        <p:nvSpPr>
          <p:cNvPr id="100" name="Flowchart: Connector 99"/>
          <p:cNvSpPr/>
          <p:nvPr/>
        </p:nvSpPr>
        <p:spPr>
          <a:xfrm>
            <a:off x="10274513" y="2304971"/>
            <a:ext cx="134940" cy="113116"/>
          </a:xfrm>
          <a:prstGeom prst="flowChartConnector">
            <a:avLst/>
          </a:prstGeom>
          <a:solidFill>
            <a:sysClr val="window" lastClr="FFFFFF">
              <a:lumMod val="85000"/>
            </a:sysClr>
          </a:solidFill>
          <a:ln w="12700" cap="flat" cmpd="sng" algn="ctr">
            <a:solidFill>
              <a:srgbClr val="00B0F0"/>
            </a:solidFill>
            <a:prstDash val="solid"/>
            <a:miter lim="800000"/>
          </a:ln>
          <a:effectLst/>
        </p:spPr>
        <p:txBody>
          <a:bodyPr rtlCol="0" anchor="ctr"/>
          <a:lstStyle/>
          <a:p>
            <a:pPr algn="ctr" defTabSz="609600">
              <a:defRPr/>
            </a:pPr>
            <a:endParaRPr lang="en-US" sz="1065">
              <a:solidFill>
                <a:prstClr val="white"/>
              </a:solidFill>
              <a:latin typeface="Calibri" panose="020F0502020204030204"/>
              <a:cs typeface="Arial" panose="020B0604020202020204"/>
              <a:sym typeface="Arial" panose="020B0604020202020204"/>
            </a:endParaRPr>
          </a:p>
        </p:txBody>
      </p:sp>
      <p:sp>
        <p:nvSpPr>
          <p:cNvPr id="101" name="TextBox 100"/>
          <p:cNvSpPr txBox="1"/>
          <p:nvPr/>
        </p:nvSpPr>
        <p:spPr>
          <a:xfrm>
            <a:off x="3726931" y="2554644"/>
            <a:ext cx="871551" cy="256545"/>
          </a:xfrm>
          <a:prstGeom prst="rect">
            <a:avLst/>
          </a:prstGeom>
          <a:noFill/>
        </p:spPr>
        <p:txBody>
          <a:bodyPr wrap="square" rtlCol="0">
            <a:spAutoFit/>
          </a:bodyPr>
          <a:lstStyle/>
          <a:p>
            <a:pPr defTabSz="609600"/>
            <a:r>
              <a:rPr lang="en-US" sz="1065" dirty="0" smtClean="0">
                <a:solidFill>
                  <a:prstClr val="black"/>
                </a:solidFill>
                <a:latin typeface="Calibri" panose="020F0502020204030204"/>
                <a:cs typeface="Arial" panose="020B0604020202020204"/>
                <a:sym typeface="Arial" panose="020B0604020202020204"/>
              </a:rPr>
              <a:t>200</a:t>
            </a:r>
            <a:r>
              <a:rPr lang="mn-MN" sz="1065" dirty="0" smtClean="0">
                <a:solidFill>
                  <a:prstClr val="black"/>
                </a:solidFill>
                <a:latin typeface="Calibri" panose="020F0502020204030204"/>
                <a:cs typeface="Arial" panose="020B0604020202020204"/>
                <a:sym typeface="Arial" panose="020B0604020202020204"/>
              </a:rPr>
              <a:t>1</a:t>
            </a:r>
            <a:r>
              <a:rPr lang="en-US" sz="1065" dirty="0" smtClean="0">
                <a:solidFill>
                  <a:prstClr val="black"/>
                </a:solidFill>
                <a:latin typeface="Calibri" panose="020F0502020204030204"/>
                <a:cs typeface="Arial" panose="020B0604020202020204"/>
                <a:sym typeface="Arial" panose="020B0604020202020204"/>
              </a:rPr>
              <a:t>-201</a:t>
            </a:r>
            <a:r>
              <a:rPr lang="mn-MN" sz="1065" dirty="0" smtClean="0">
                <a:solidFill>
                  <a:prstClr val="black"/>
                </a:solidFill>
                <a:latin typeface="Calibri" panose="020F0502020204030204"/>
                <a:cs typeface="Arial" panose="020B0604020202020204"/>
                <a:sym typeface="Arial" panose="020B0604020202020204"/>
              </a:rPr>
              <a:t>1</a:t>
            </a:r>
            <a:endParaRPr lang="en-US" sz="1065" dirty="0">
              <a:solidFill>
                <a:prstClr val="black"/>
              </a:solidFill>
              <a:latin typeface="Calibri" panose="020F0502020204030204"/>
              <a:cs typeface="Arial" panose="020B0604020202020204"/>
              <a:sym typeface="Arial" panose="020B0604020202020204"/>
            </a:endParaRPr>
          </a:p>
        </p:txBody>
      </p:sp>
      <p:sp>
        <p:nvSpPr>
          <p:cNvPr id="102" name="TextBox 101"/>
          <p:cNvSpPr txBox="1"/>
          <p:nvPr/>
        </p:nvSpPr>
        <p:spPr>
          <a:xfrm>
            <a:off x="5966805" y="2557779"/>
            <a:ext cx="993148" cy="256545"/>
          </a:xfrm>
          <a:prstGeom prst="rect">
            <a:avLst/>
          </a:prstGeom>
          <a:noFill/>
        </p:spPr>
        <p:txBody>
          <a:bodyPr wrap="square" rtlCol="0">
            <a:spAutoFit/>
          </a:bodyPr>
          <a:lstStyle/>
          <a:p>
            <a:pPr defTabSz="609600"/>
            <a:r>
              <a:rPr lang="en-US" sz="1065" dirty="0" smtClean="0">
                <a:solidFill>
                  <a:prstClr val="black"/>
                </a:solidFill>
                <a:latin typeface="Calibri" panose="020F0502020204030204"/>
                <a:cs typeface="Arial" panose="020B0604020202020204"/>
                <a:sym typeface="Arial" panose="020B0604020202020204"/>
              </a:rPr>
              <a:t>201</a:t>
            </a:r>
            <a:r>
              <a:rPr lang="mn-MN" sz="1065" dirty="0" smtClean="0">
                <a:solidFill>
                  <a:prstClr val="black"/>
                </a:solidFill>
                <a:latin typeface="Calibri" panose="020F0502020204030204"/>
                <a:cs typeface="Arial" panose="020B0604020202020204"/>
                <a:sym typeface="Arial" panose="020B0604020202020204"/>
              </a:rPr>
              <a:t>2</a:t>
            </a:r>
            <a:r>
              <a:rPr lang="en-US" sz="1065" dirty="0" smtClean="0">
                <a:solidFill>
                  <a:prstClr val="black"/>
                </a:solidFill>
                <a:latin typeface="Calibri" panose="020F0502020204030204"/>
                <a:cs typeface="Arial" panose="020B0604020202020204"/>
                <a:sym typeface="Arial" panose="020B0604020202020204"/>
              </a:rPr>
              <a:t>-201</a:t>
            </a:r>
            <a:r>
              <a:rPr lang="mn-MN" sz="1065" dirty="0" smtClean="0">
                <a:solidFill>
                  <a:prstClr val="black"/>
                </a:solidFill>
                <a:latin typeface="Calibri" panose="020F0502020204030204"/>
                <a:cs typeface="Arial" panose="020B0604020202020204"/>
                <a:sym typeface="Arial" panose="020B0604020202020204"/>
              </a:rPr>
              <a:t>6</a:t>
            </a:r>
            <a:endParaRPr lang="en-US" sz="1065" dirty="0">
              <a:solidFill>
                <a:prstClr val="black"/>
              </a:solidFill>
              <a:latin typeface="Calibri" panose="020F0502020204030204"/>
              <a:cs typeface="Arial" panose="020B0604020202020204"/>
              <a:sym typeface="Arial" panose="020B0604020202020204"/>
            </a:endParaRPr>
          </a:p>
        </p:txBody>
      </p:sp>
      <p:sp>
        <p:nvSpPr>
          <p:cNvPr id="103" name="TextBox 102"/>
          <p:cNvSpPr txBox="1"/>
          <p:nvPr/>
        </p:nvSpPr>
        <p:spPr>
          <a:xfrm>
            <a:off x="7843122" y="2543953"/>
            <a:ext cx="852223" cy="256545"/>
          </a:xfrm>
          <a:prstGeom prst="rect">
            <a:avLst/>
          </a:prstGeom>
          <a:noFill/>
        </p:spPr>
        <p:txBody>
          <a:bodyPr wrap="square" rtlCol="0">
            <a:spAutoFit/>
          </a:bodyPr>
          <a:lstStyle/>
          <a:p>
            <a:pPr defTabSz="609600"/>
            <a:r>
              <a:rPr lang="en-US" sz="1065" dirty="0" smtClean="0">
                <a:solidFill>
                  <a:prstClr val="black"/>
                </a:solidFill>
                <a:latin typeface="Calibri" panose="020F0502020204030204"/>
                <a:cs typeface="Arial" panose="020B0604020202020204"/>
                <a:sym typeface="Arial" panose="020B0604020202020204"/>
              </a:rPr>
              <a:t>2021-2022</a:t>
            </a:r>
            <a:endParaRPr lang="en-US" sz="1065" dirty="0">
              <a:solidFill>
                <a:prstClr val="black"/>
              </a:solidFill>
              <a:latin typeface="Calibri" panose="020F0502020204030204"/>
              <a:cs typeface="Arial" panose="020B0604020202020204"/>
              <a:sym typeface="Arial" panose="020B0604020202020204"/>
            </a:endParaRPr>
          </a:p>
        </p:txBody>
      </p:sp>
      <p:sp>
        <p:nvSpPr>
          <p:cNvPr id="104" name="TextBox 103"/>
          <p:cNvSpPr txBox="1"/>
          <p:nvPr/>
        </p:nvSpPr>
        <p:spPr>
          <a:xfrm>
            <a:off x="10004846" y="2528878"/>
            <a:ext cx="804957" cy="256545"/>
          </a:xfrm>
          <a:prstGeom prst="rect">
            <a:avLst/>
          </a:prstGeom>
          <a:noFill/>
        </p:spPr>
        <p:txBody>
          <a:bodyPr wrap="square" rtlCol="0">
            <a:spAutoFit/>
          </a:bodyPr>
          <a:lstStyle/>
          <a:p>
            <a:pPr defTabSz="609600"/>
            <a:r>
              <a:rPr lang="en-US" sz="1065" dirty="0" smtClean="0">
                <a:solidFill>
                  <a:prstClr val="black"/>
                </a:solidFill>
                <a:latin typeface="Calibri" panose="020F0502020204030204"/>
                <a:cs typeface="Arial" panose="020B0604020202020204"/>
                <a:sym typeface="Arial" panose="020B0604020202020204"/>
              </a:rPr>
              <a:t>2019-2025</a:t>
            </a:r>
            <a:endParaRPr lang="en-US" sz="1065" dirty="0">
              <a:solidFill>
                <a:prstClr val="black"/>
              </a:solidFill>
              <a:latin typeface="Calibri" panose="020F0502020204030204"/>
              <a:cs typeface="Arial" panose="020B0604020202020204"/>
              <a:sym typeface="Arial" panose="020B0604020202020204"/>
            </a:endParaRPr>
          </a:p>
        </p:txBody>
      </p:sp>
      <p:pic>
        <p:nvPicPr>
          <p:cNvPr id="105" name="Picture 104"/>
          <p:cNvPicPr>
            <a:picLocks noChangeAspect="1"/>
          </p:cNvPicPr>
          <p:nvPr/>
        </p:nvPicPr>
        <p:blipFill>
          <a:blip r:embed="rId4"/>
          <a:stretch>
            <a:fillRect/>
          </a:stretch>
        </p:blipFill>
        <p:spPr>
          <a:xfrm>
            <a:off x="3682166" y="1399956"/>
            <a:ext cx="785241" cy="785241"/>
          </a:xfrm>
          <a:prstGeom prst="rect">
            <a:avLst/>
          </a:prstGeom>
        </p:spPr>
      </p:pic>
      <p:pic>
        <p:nvPicPr>
          <p:cNvPr id="106" name="Picture 105"/>
          <p:cNvPicPr>
            <a:picLocks noChangeAspect="1"/>
          </p:cNvPicPr>
          <p:nvPr/>
        </p:nvPicPr>
        <p:blipFill>
          <a:blip r:embed="rId5"/>
          <a:stretch>
            <a:fillRect/>
          </a:stretch>
        </p:blipFill>
        <p:spPr>
          <a:xfrm>
            <a:off x="5860741" y="1301149"/>
            <a:ext cx="925259" cy="925259"/>
          </a:xfrm>
          <a:prstGeom prst="rect">
            <a:avLst/>
          </a:prstGeom>
        </p:spPr>
      </p:pic>
      <p:pic>
        <p:nvPicPr>
          <p:cNvPr id="107" name="Picture 106"/>
          <p:cNvPicPr>
            <a:picLocks noChangeAspect="1"/>
          </p:cNvPicPr>
          <p:nvPr/>
        </p:nvPicPr>
        <p:blipFill rotWithShape="1">
          <a:blip r:embed="rId6"/>
          <a:srcRect l="13597" r="13970"/>
          <a:stretch>
            <a:fillRect/>
          </a:stretch>
        </p:blipFill>
        <p:spPr>
          <a:xfrm>
            <a:off x="9881017" y="1341576"/>
            <a:ext cx="786992" cy="724331"/>
          </a:xfrm>
          <a:prstGeom prst="rect">
            <a:avLst/>
          </a:prstGeom>
        </p:spPr>
      </p:pic>
      <p:grpSp>
        <p:nvGrpSpPr>
          <p:cNvPr id="56" name="Group 55"/>
          <p:cNvGrpSpPr/>
          <p:nvPr/>
        </p:nvGrpSpPr>
        <p:grpSpPr>
          <a:xfrm>
            <a:off x="897318" y="3760419"/>
            <a:ext cx="3772658" cy="2567276"/>
            <a:chOff x="515472" y="3673094"/>
            <a:chExt cx="3772658" cy="2567276"/>
          </a:xfrm>
        </p:grpSpPr>
        <p:grpSp>
          <p:nvGrpSpPr>
            <p:cNvPr id="60" name="Group 59"/>
            <p:cNvGrpSpPr/>
            <p:nvPr/>
          </p:nvGrpSpPr>
          <p:grpSpPr>
            <a:xfrm>
              <a:off x="553605" y="3673094"/>
              <a:ext cx="2365722" cy="829945"/>
              <a:chOff x="1158528" y="2806084"/>
              <a:chExt cx="2365722" cy="829945"/>
            </a:xfrm>
          </p:grpSpPr>
          <p:cxnSp>
            <p:nvCxnSpPr>
              <p:cNvPr id="113" name="Straight Connector 112"/>
              <p:cNvCxnSpPr/>
              <p:nvPr/>
            </p:nvCxnSpPr>
            <p:spPr>
              <a:xfrm>
                <a:off x="1158528" y="3166003"/>
                <a:ext cx="2365722" cy="0"/>
              </a:xfrm>
              <a:prstGeom prst="line">
                <a:avLst/>
              </a:prstGeom>
              <a:noFill/>
              <a:ln w="6350" cap="flat" cmpd="sng" algn="ctr">
                <a:solidFill>
                  <a:srgbClr val="5B9BD5"/>
                </a:solidFill>
                <a:prstDash val="solid"/>
                <a:miter lim="800000"/>
              </a:ln>
              <a:effectLst/>
            </p:spPr>
          </p:cxnSp>
          <p:sp>
            <p:nvSpPr>
              <p:cNvPr id="114" name="TextBox 113"/>
              <p:cNvSpPr txBox="1"/>
              <p:nvPr/>
            </p:nvSpPr>
            <p:spPr>
              <a:xfrm>
                <a:off x="1158528" y="2806084"/>
                <a:ext cx="1051560" cy="829945"/>
              </a:xfrm>
              <a:prstGeom prst="rect">
                <a:avLst/>
              </a:prstGeom>
              <a:noFill/>
            </p:spPr>
            <p:txBody>
              <a:bodyPr wrap="none" rtlCol="0">
                <a:spAutoFit/>
              </a:bodyPr>
              <a:lstStyle/>
              <a:p>
                <a:pPr marL="0" marR="0" lvl="0" indent="0" algn="l" defTabSz="457200" eaLnBrk="1" fontAlgn="auto" latinLnBrk="0" hangingPunct="1">
                  <a:lnSpc>
                    <a:spcPct val="100000"/>
                  </a:lnSpc>
                  <a:spcBef>
                    <a:spcPts val="0"/>
                  </a:spcBef>
                  <a:spcAft>
                    <a:spcPts val="0"/>
                  </a:spcAft>
                  <a:buClrTx/>
                  <a:buSzTx/>
                  <a:buFontTx/>
                  <a:buNone/>
                  <a:defRPr/>
                </a:pPr>
                <a:r>
                  <a:rPr lang="en-US" altLang="en-US" sz="1600" b="1" dirty="0">
                    <a:solidFill>
                      <a:srgbClr val="DF6921"/>
                    </a:solidFill>
                    <a:latin typeface="Arial" panose="020B0604020202020204" pitchFamily="34" charset="0"/>
                    <a:cs typeface="Mongolian Baiti" panose="03000500000000000000" charset="0"/>
                    <a:sym typeface="+mn-ea"/>
                  </a:rPr>
                  <a:t>Ерөнхий</a:t>
                </a:r>
                <a:endParaRPr lang="en-US" altLang="ko-KR" sz="1600" b="1" dirty="0">
                  <a:solidFill>
                    <a:srgbClr val="DF6921"/>
                  </a:solidFill>
                  <a:latin typeface="Arial" panose="020B0604020202020204" pitchFamily="34" charset="0"/>
                  <a:cs typeface="Arial" panose="020B0604020202020204" pitchFamily="34" charset="0"/>
                </a:endParaRPr>
              </a:p>
              <a:p>
                <a:pPr marL="0" marR="0" lvl="0" indent="0" algn="l" defTabSz="457200" eaLnBrk="1" fontAlgn="auto" latinLnBrk="0" hangingPunct="1">
                  <a:lnSpc>
                    <a:spcPct val="100000"/>
                  </a:lnSpc>
                  <a:spcBef>
                    <a:spcPts val="0"/>
                  </a:spcBef>
                  <a:spcAft>
                    <a:spcPts val="0"/>
                  </a:spcAft>
                  <a:buClrTx/>
                  <a:buSzTx/>
                  <a:buFontTx/>
                  <a:buNone/>
                  <a:defRPr/>
                </a:pPr>
                <a:endParaRPr lang="en-US" altLang="ko-KR" sz="1600" b="1" dirty="0">
                  <a:solidFill>
                    <a:srgbClr val="DF6921"/>
                  </a:solidFill>
                  <a:latin typeface="Arial" panose="020B0604020202020204" pitchFamily="34" charset="0"/>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defRPr/>
                </a:pPr>
                <a:endParaRPr kumimoji="0" lang="en-US" sz="1600" b="1" i="0" u="none" strike="noStrike" kern="0" cap="none" spc="0" normalizeH="0" baseline="0" noProof="0" dirty="0">
                  <a:ln>
                    <a:noFill/>
                  </a:ln>
                  <a:solidFill>
                    <a:srgbClr val="002060"/>
                  </a:solidFill>
                  <a:effectLst/>
                  <a:uLnTx/>
                  <a:uFillTx/>
                  <a:latin typeface="Calibri" panose="020F0502020204030204"/>
                </a:endParaRPr>
              </a:p>
            </p:txBody>
          </p:sp>
        </p:grpSp>
        <p:sp>
          <p:nvSpPr>
            <p:cNvPr id="108" name="TextBox 107"/>
            <p:cNvSpPr txBox="1"/>
            <p:nvPr/>
          </p:nvSpPr>
          <p:spPr>
            <a:xfrm>
              <a:off x="553605" y="4140735"/>
              <a:ext cx="3734525" cy="769441"/>
            </a:xfrm>
            <a:prstGeom prst="rect">
              <a:avLst/>
            </a:prstGeom>
            <a:noFill/>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100" b="0" i="0" u="none" strike="noStrike" kern="0" cap="none" spc="0" normalizeH="0" baseline="0" noProof="0" dirty="0">
                  <a:ln>
                    <a:noFill/>
                  </a:ln>
                  <a:solidFill>
                    <a:srgbClr val="002060"/>
                  </a:solidFill>
                  <a:effectLst/>
                  <a:uLnTx/>
                  <a:uFillTx/>
                  <a:latin typeface="Calibri" panose="020F0502020204030204"/>
                </a:rPr>
                <a:t>Төрсөн он:  </a:t>
              </a:r>
              <a:r>
                <a:rPr kumimoji="0" lang="en-US" sz="1100" b="0" i="0" u="none" strike="noStrike" kern="0" cap="none" spc="0" normalizeH="0" baseline="0" noProof="0" dirty="0" smtClean="0">
                  <a:ln>
                    <a:noFill/>
                  </a:ln>
                  <a:solidFill>
                    <a:srgbClr val="002060"/>
                  </a:solidFill>
                  <a:effectLst/>
                  <a:uLnTx/>
                  <a:uFillTx/>
                  <a:latin typeface="Calibri" panose="020F0502020204030204"/>
                </a:rPr>
                <a:t>199</a:t>
              </a:r>
              <a:r>
                <a:rPr lang="mn-MN" sz="1100" kern="0" noProof="0" dirty="0">
                  <a:solidFill>
                    <a:srgbClr val="002060"/>
                  </a:solidFill>
                  <a:latin typeface="Calibri" panose="020F0502020204030204"/>
                </a:rPr>
                <a:t>3</a:t>
              </a:r>
              <a:r>
                <a:rPr lang="en-US" sz="1100" kern="0" dirty="0" smtClean="0">
                  <a:solidFill>
                    <a:srgbClr val="002060"/>
                  </a:solidFill>
                  <a:latin typeface="Calibri" panose="020F0502020204030204"/>
                </a:rPr>
                <a:t>.0</a:t>
              </a:r>
              <a:r>
                <a:rPr lang="mn-MN" sz="1100" kern="0" dirty="0" smtClean="0">
                  <a:solidFill>
                    <a:srgbClr val="002060"/>
                  </a:solidFill>
                  <a:latin typeface="Calibri" panose="020F0502020204030204"/>
                </a:rPr>
                <a:t>8</a:t>
              </a:r>
              <a:r>
                <a:rPr lang="en-US" sz="1100" kern="0" dirty="0" smtClean="0">
                  <a:solidFill>
                    <a:srgbClr val="002060"/>
                  </a:solidFill>
                  <a:latin typeface="Calibri" panose="020F0502020204030204"/>
                </a:rPr>
                <a:t>.</a:t>
              </a:r>
              <a:r>
                <a:rPr lang="mn-MN" sz="1100" kern="0" dirty="0" smtClean="0">
                  <a:solidFill>
                    <a:srgbClr val="002060"/>
                  </a:solidFill>
                  <a:latin typeface="Calibri" panose="020F0502020204030204"/>
                </a:rPr>
                <a:t>04</a:t>
              </a: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r>
                <a:rPr kumimoji="0" lang="ru-RU" sz="1100" b="0" i="0" u="none" strike="noStrike" kern="0" cap="none" spc="0" normalizeH="0" baseline="0" noProof="0" dirty="0">
                  <a:ln>
                    <a:noFill/>
                  </a:ln>
                  <a:solidFill>
                    <a:srgbClr val="002060"/>
                  </a:solidFill>
                  <a:effectLst/>
                  <a:uLnTx/>
                  <a:uFillTx/>
                  <a:latin typeface="Calibri" panose="020F0502020204030204"/>
                </a:rPr>
                <a:t>Төрсөн газар: </a:t>
              </a:r>
              <a:r>
                <a:rPr lang="mn-MN" sz="1100" kern="0" noProof="0" dirty="0" smtClean="0">
                  <a:solidFill>
                    <a:srgbClr val="002060"/>
                  </a:solidFill>
                  <a:latin typeface="Calibri" panose="020F0502020204030204"/>
                </a:rPr>
                <a:t>Төв</a:t>
              </a:r>
              <a:r>
                <a:rPr lang="en-US" sz="1100" kern="0" dirty="0" smtClean="0">
                  <a:solidFill>
                    <a:srgbClr val="002060"/>
                  </a:solidFill>
                  <a:latin typeface="Calibri" panose="020F0502020204030204"/>
                </a:rPr>
                <a:t>, </a:t>
              </a:r>
              <a:r>
                <a:rPr lang="mn-MN" sz="1100" kern="0" dirty="0" smtClean="0">
                  <a:solidFill>
                    <a:srgbClr val="002060"/>
                  </a:solidFill>
                  <a:latin typeface="Calibri" panose="020F0502020204030204"/>
                </a:rPr>
                <a:t>Зуунмод</a:t>
              </a:r>
              <a:r>
                <a:rPr lang="en-US" sz="1100" kern="0" dirty="0" smtClean="0">
                  <a:solidFill>
                    <a:srgbClr val="002060"/>
                  </a:solidFill>
                  <a:latin typeface="Calibri" panose="020F0502020204030204"/>
                </a:rPr>
                <a:t> </a:t>
              </a:r>
              <a:r>
                <a:rPr kumimoji="0" lang="ru-RU" sz="1100" b="0" i="0" u="none" strike="noStrike" kern="0" cap="none" spc="0" normalizeH="0" baseline="0" noProof="0" dirty="0">
                  <a:ln>
                    <a:noFill/>
                  </a:ln>
                  <a:solidFill>
                    <a:srgbClr val="002060"/>
                  </a:solidFill>
                  <a:effectLst/>
                  <a:uLnTx/>
                  <a:uFillTx/>
                  <a:latin typeface="Calibri" panose="020F0502020204030204"/>
                </a:rPr>
                <a:t>сум</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grpSp>
          <p:nvGrpSpPr>
            <p:cNvPr id="109" name="Group 108"/>
            <p:cNvGrpSpPr/>
            <p:nvPr/>
          </p:nvGrpSpPr>
          <p:grpSpPr>
            <a:xfrm>
              <a:off x="553605" y="4652731"/>
              <a:ext cx="1373293" cy="369332"/>
              <a:chOff x="1158528" y="2796671"/>
              <a:chExt cx="1373293" cy="369332"/>
            </a:xfrm>
          </p:grpSpPr>
          <p:cxnSp>
            <p:nvCxnSpPr>
              <p:cNvPr id="111" name="Straight Connector 110"/>
              <p:cNvCxnSpPr/>
              <p:nvPr/>
            </p:nvCxnSpPr>
            <p:spPr>
              <a:xfrm flipV="1">
                <a:off x="1158528" y="3164427"/>
                <a:ext cx="1373293" cy="1576"/>
              </a:xfrm>
              <a:prstGeom prst="line">
                <a:avLst/>
              </a:prstGeom>
              <a:noFill/>
              <a:ln w="6350" cap="flat" cmpd="sng" algn="ctr">
                <a:solidFill>
                  <a:srgbClr val="5B9BD5"/>
                </a:solidFill>
                <a:prstDash val="solid"/>
                <a:miter lim="800000"/>
              </a:ln>
              <a:effectLst/>
            </p:spPr>
          </p:cxnSp>
          <p:sp>
            <p:nvSpPr>
              <p:cNvPr id="112" name="TextBox 111"/>
              <p:cNvSpPr txBox="1"/>
              <p:nvPr/>
            </p:nvSpPr>
            <p:spPr>
              <a:xfrm>
                <a:off x="1158528" y="2796671"/>
                <a:ext cx="1301750" cy="337185"/>
              </a:xfrm>
              <a:prstGeom prst="rect">
                <a:avLst/>
              </a:prstGeom>
              <a:noFill/>
            </p:spPr>
            <p:txBody>
              <a:bodyPr wrap="none" rtlCol="0">
                <a:spAutoFit/>
              </a:bodyPr>
              <a:lstStyle/>
              <a:p>
                <a:pPr marL="0" marR="0" lvl="0" indent="0" algn="l" defTabSz="457200" eaLnBrk="1" fontAlgn="auto" latinLnBrk="0" hangingPunct="1">
                  <a:lnSpc>
                    <a:spcPct val="100000"/>
                  </a:lnSpc>
                  <a:spcBef>
                    <a:spcPts val="0"/>
                  </a:spcBef>
                  <a:spcAft>
                    <a:spcPts val="0"/>
                  </a:spcAft>
                  <a:buClrTx/>
                  <a:buSzTx/>
                  <a:buFontTx/>
                  <a:buNone/>
                  <a:defRPr/>
                </a:pPr>
                <a:r>
                  <a:rPr lang="en-US" altLang="en-US" sz="1600" b="1" dirty="0">
                    <a:solidFill>
                      <a:srgbClr val="DF6921"/>
                    </a:solidFill>
                    <a:latin typeface="Arial" panose="020B0604020202020204" pitchFamily="34" charset="0"/>
                    <a:cs typeface="Mongolian Baiti" panose="03000500000000000000" charset="0"/>
                    <a:sym typeface="+mn-ea"/>
                  </a:rPr>
                  <a:t>Боловсрол</a:t>
                </a:r>
                <a:endParaRPr kumimoji="0" lang="en-US" altLang="en-US" sz="1800" b="1" i="0" u="none" strike="noStrike" kern="0" cap="none" spc="0" normalizeH="0" baseline="0" noProof="0" dirty="0">
                  <a:ln>
                    <a:noFill/>
                  </a:ln>
                  <a:solidFill>
                    <a:srgbClr val="002060"/>
                  </a:solidFill>
                  <a:effectLst/>
                  <a:uLnTx/>
                  <a:uFillTx/>
                  <a:latin typeface="Calibri" panose="020F0502020204030204"/>
                  <a:cs typeface="Mongolian Baiti" panose="03000500000000000000" charset="0"/>
                </a:endParaRPr>
              </a:p>
            </p:txBody>
          </p:sp>
        </p:grpSp>
        <p:sp>
          <p:nvSpPr>
            <p:cNvPr id="110" name="TextBox 109"/>
            <p:cNvSpPr txBox="1"/>
            <p:nvPr/>
          </p:nvSpPr>
          <p:spPr>
            <a:xfrm>
              <a:off x="515472" y="5132374"/>
              <a:ext cx="3734525" cy="1107996"/>
            </a:xfrm>
            <a:prstGeom prst="rect">
              <a:avLst/>
            </a:prstGeom>
            <a:noFill/>
          </p:spPr>
          <p:txBody>
            <a:bodyPr wrap="square" rtlCol="0">
              <a:spAutoFit/>
            </a:bodyPr>
            <a:lstStyle/>
            <a:p>
              <a:pPr marL="285750" lvl="0" indent="-285750" defTabSz="457200">
                <a:buFont typeface="Arial" panose="020B0604020202020204" pitchFamily="34" charset="0"/>
                <a:buChar char="•"/>
                <a:defRPr/>
              </a:pPr>
              <a:r>
                <a:rPr lang="en-US" sz="1100" dirty="0">
                  <a:solidFill>
                    <a:srgbClr val="002060"/>
                  </a:solidFill>
                  <a:latin typeface="Calibri" panose="020F0502020204030204"/>
                </a:rPr>
                <a:t>Бүрэн дунд сургууль:  </a:t>
              </a:r>
              <a:r>
                <a:rPr lang="en-US" sz="1100" dirty="0" smtClean="0">
                  <a:solidFill>
                    <a:srgbClr val="002060"/>
                  </a:solidFill>
                  <a:latin typeface="Calibri" panose="020F0502020204030204"/>
                </a:rPr>
                <a:t>У</a:t>
              </a:r>
              <a:r>
                <a:rPr lang="mn-MN" sz="1100" dirty="0" smtClean="0">
                  <a:solidFill>
                    <a:srgbClr val="002060"/>
                  </a:solidFill>
                  <a:latin typeface="Calibri" panose="020F0502020204030204"/>
                </a:rPr>
                <a:t>Б-ИЦ-86-р Сургууль</a:t>
              </a:r>
              <a:endParaRPr lang="en-US" sz="1100" dirty="0">
                <a:solidFill>
                  <a:srgbClr val="002060"/>
                </a:solidFill>
                <a:latin typeface="Calibri" panose="020F0502020204030204"/>
              </a:endParaRPr>
            </a:p>
            <a:p>
              <a:pPr marL="285750" lvl="0" indent="-285750" defTabSz="457200">
                <a:buFont typeface="Arial" panose="020B0604020202020204" pitchFamily="34" charset="0"/>
                <a:buChar char="•"/>
                <a:defRPr/>
              </a:pPr>
              <a:r>
                <a:rPr lang="en-US" sz="1100" dirty="0">
                  <a:solidFill>
                    <a:srgbClr val="002060"/>
                  </a:solidFill>
                  <a:latin typeface="Calibri" panose="020F0502020204030204"/>
                </a:rPr>
                <a:t>Дээд сургууль</a:t>
              </a:r>
              <a:r>
                <a:rPr lang="ru-RU" sz="1100" dirty="0">
                  <a:solidFill>
                    <a:srgbClr val="002060"/>
                  </a:solidFill>
                  <a:latin typeface="Calibri" panose="020F0502020204030204"/>
                </a:rPr>
                <a:t>: </a:t>
              </a:r>
              <a:r>
                <a:rPr lang="en-US" sz="1100" dirty="0">
                  <a:solidFill>
                    <a:srgbClr val="002060"/>
                  </a:solidFill>
                  <a:latin typeface="Calibri" panose="020F0502020204030204"/>
                </a:rPr>
                <a:t>ШУТИС-МХТС </a:t>
              </a:r>
              <a:r>
                <a:rPr lang="en-US" sz="1100" dirty="0" smtClean="0">
                  <a:solidFill>
                    <a:srgbClr val="002060"/>
                  </a:solidFill>
                  <a:latin typeface="Calibri" panose="020F0502020204030204"/>
                </a:rPr>
                <a:t>201</a:t>
              </a:r>
              <a:r>
                <a:rPr lang="mn-MN" sz="1100" dirty="0" smtClean="0">
                  <a:solidFill>
                    <a:srgbClr val="002060"/>
                  </a:solidFill>
                  <a:latin typeface="Calibri" panose="020F0502020204030204"/>
                </a:rPr>
                <a:t>2</a:t>
              </a:r>
              <a:r>
                <a:rPr lang="en-US" sz="1100" dirty="0" smtClean="0">
                  <a:solidFill>
                    <a:srgbClr val="002060"/>
                  </a:solidFill>
                  <a:latin typeface="Calibri" panose="020F0502020204030204"/>
                </a:rPr>
                <a:t>-201</a:t>
              </a:r>
              <a:r>
                <a:rPr lang="mn-MN" sz="1100" dirty="0" smtClean="0">
                  <a:solidFill>
                    <a:srgbClr val="002060"/>
                  </a:solidFill>
                  <a:latin typeface="Calibri" panose="020F0502020204030204"/>
                </a:rPr>
                <a:t>6</a:t>
              </a:r>
              <a:r>
                <a:rPr lang="en-US" sz="1100" dirty="0" smtClean="0">
                  <a:solidFill>
                    <a:srgbClr val="002060"/>
                  </a:solidFill>
                  <a:latin typeface="Calibri" panose="020F0502020204030204"/>
                </a:rPr>
                <a:t> </a:t>
              </a:r>
              <a:r>
                <a:rPr lang="en-US" sz="1100" dirty="0">
                  <a:solidFill>
                    <a:srgbClr val="002060"/>
                  </a:solidFill>
                  <a:latin typeface="Calibri" panose="020F0502020204030204"/>
                </a:rPr>
                <a:t>он (Бакалавр)</a:t>
              </a:r>
            </a:p>
            <a:p>
              <a:pPr marL="285750" lvl="0" indent="-285750" defTabSz="457200">
                <a:buFont typeface="Arial" panose="020B0604020202020204" pitchFamily="34" charset="0"/>
                <a:buChar char="•"/>
                <a:defRPr/>
              </a:pPr>
              <a:r>
                <a:rPr lang="en-US" sz="1100" dirty="0">
                  <a:solidFill>
                    <a:srgbClr val="002060"/>
                  </a:solidFill>
                  <a:latin typeface="Calibri" panose="020F0502020204030204"/>
                </a:rPr>
                <a:t>Мэргэжил: </a:t>
              </a:r>
              <a:r>
                <a:rPr lang="mn-MN" sz="1100" dirty="0" smtClean="0">
                  <a:solidFill>
                    <a:srgbClr val="002060"/>
                  </a:solidFill>
                  <a:latin typeface="Calibri" panose="020F0502020204030204"/>
                </a:rPr>
                <a:t>Утасгүй Холбоо</a:t>
              </a:r>
            </a:p>
            <a:p>
              <a:pPr marL="285750" lvl="0" indent="-285750" defTabSz="457200">
                <a:buFont typeface="Arial" panose="020B0604020202020204" pitchFamily="34" charset="0"/>
                <a:buChar char="•"/>
                <a:defRPr/>
              </a:pPr>
              <a:r>
                <a:rPr lang="mn-MN" sz="1100" dirty="0" smtClean="0">
                  <a:solidFill>
                    <a:srgbClr val="002060"/>
                  </a:solidFill>
                  <a:latin typeface="Calibri" panose="020F0502020204030204"/>
                </a:rPr>
                <a:t>МУИС-Улаанбаатар 2021-2022 он </a:t>
              </a:r>
              <a:r>
                <a:rPr lang="en-US" sz="1100" dirty="0" smtClean="0">
                  <a:solidFill>
                    <a:srgbClr val="002060"/>
                  </a:solidFill>
                </a:rPr>
                <a:t>(</a:t>
              </a:r>
              <a:r>
                <a:rPr lang="mn-MN" sz="1100" dirty="0" smtClean="0">
                  <a:solidFill>
                    <a:srgbClr val="002060"/>
                  </a:solidFill>
                </a:rPr>
                <a:t>Магистр</a:t>
              </a:r>
              <a:r>
                <a:rPr lang="en-US" sz="1100" dirty="0" smtClean="0">
                  <a:solidFill>
                    <a:srgbClr val="002060"/>
                  </a:solidFill>
                </a:rPr>
                <a:t>)</a:t>
              </a:r>
              <a:endParaRPr lang="mn-MN" sz="1100" dirty="0" smtClean="0">
                <a:solidFill>
                  <a:srgbClr val="002060"/>
                </a:solidFill>
              </a:endParaRPr>
            </a:p>
            <a:p>
              <a:pPr marL="0" marR="0" lvl="0" indent="0" defTabSz="4572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grpSp>
      <p:grpSp>
        <p:nvGrpSpPr>
          <p:cNvPr id="115" name="Group 114"/>
          <p:cNvGrpSpPr/>
          <p:nvPr/>
        </p:nvGrpSpPr>
        <p:grpSpPr>
          <a:xfrm>
            <a:off x="5078738" y="3626104"/>
            <a:ext cx="3772658" cy="1890167"/>
            <a:chOff x="515472" y="3673094"/>
            <a:chExt cx="3772658" cy="1890167"/>
          </a:xfrm>
        </p:grpSpPr>
        <p:grpSp>
          <p:nvGrpSpPr>
            <p:cNvPr id="116" name="Group 115"/>
            <p:cNvGrpSpPr/>
            <p:nvPr/>
          </p:nvGrpSpPr>
          <p:grpSpPr>
            <a:xfrm>
              <a:off x="553605" y="3673094"/>
              <a:ext cx="2365722" cy="995599"/>
              <a:chOff x="1158528" y="2806084"/>
              <a:chExt cx="2365722" cy="995599"/>
            </a:xfrm>
          </p:grpSpPr>
          <p:cxnSp>
            <p:nvCxnSpPr>
              <p:cNvPr id="122" name="Straight Connector 121"/>
              <p:cNvCxnSpPr/>
              <p:nvPr/>
            </p:nvCxnSpPr>
            <p:spPr>
              <a:xfrm>
                <a:off x="1158528" y="3166003"/>
                <a:ext cx="2365722" cy="0"/>
              </a:xfrm>
              <a:prstGeom prst="line">
                <a:avLst/>
              </a:prstGeom>
              <a:noFill/>
              <a:ln w="6350" cap="flat" cmpd="sng" algn="ctr">
                <a:solidFill>
                  <a:srgbClr val="5B9BD5"/>
                </a:solidFill>
                <a:prstDash val="solid"/>
                <a:miter lim="800000"/>
              </a:ln>
              <a:effectLst/>
            </p:spPr>
          </p:cxnSp>
          <p:sp>
            <p:nvSpPr>
              <p:cNvPr id="123" name="TextBox 122"/>
              <p:cNvSpPr txBox="1"/>
              <p:nvPr/>
            </p:nvSpPr>
            <p:spPr>
              <a:xfrm>
                <a:off x="1158528" y="2806084"/>
                <a:ext cx="1901825" cy="995599"/>
              </a:xfrm>
              <a:prstGeom prst="rect">
                <a:avLst/>
              </a:prstGeom>
              <a:noFill/>
            </p:spPr>
            <p:txBody>
              <a:bodyPr wrap="none" rtlCol="0">
                <a:spAutoFit/>
              </a:bodyPr>
              <a:lstStyle/>
              <a:p>
                <a:pPr marL="0" marR="0" lvl="0" indent="0" algn="l" defTabSz="457200" eaLnBrk="1" fontAlgn="auto" latinLnBrk="0" hangingPunct="1">
                  <a:lnSpc>
                    <a:spcPct val="100000"/>
                  </a:lnSpc>
                  <a:spcBef>
                    <a:spcPts val="0"/>
                  </a:spcBef>
                  <a:spcAft>
                    <a:spcPts val="0"/>
                  </a:spcAft>
                  <a:buClrTx/>
                  <a:buSzTx/>
                  <a:buFontTx/>
                  <a:buNone/>
                  <a:defRPr/>
                </a:pPr>
                <a:r>
                  <a:rPr lang="en-US" altLang="ko-KR" sz="1600" b="1" dirty="0">
                    <a:solidFill>
                      <a:srgbClr val="DF6921"/>
                    </a:solidFill>
                    <a:latin typeface="Arial" panose="020B0604020202020204" pitchFamily="34" charset="0"/>
                    <a:cs typeface="Arial" panose="020B0604020202020204" pitchFamily="34" charset="0"/>
                    <a:sym typeface="+mn-ea"/>
                  </a:rPr>
                  <a:t>Ажлын</a:t>
                </a:r>
                <a:r>
                  <a:rPr lang="en-US" altLang="ko-KR" sz="1600" b="1" dirty="0">
                    <a:solidFill>
                      <a:srgbClr val="FF0000"/>
                    </a:solidFill>
                    <a:latin typeface="Arial" panose="020B0604020202020204" pitchFamily="34" charset="0"/>
                    <a:cs typeface="Arial" panose="020B0604020202020204" pitchFamily="34" charset="0"/>
                    <a:sym typeface="+mn-ea"/>
                  </a:rPr>
                  <a:t> </a:t>
                </a:r>
                <a:r>
                  <a:rPr lang="en-US" altLang="ko-KR" sz="1600" b="1" dirty="0">
                    <a:solidFill>
                      <a:srgbClr val="DF6921"/>
                    </a:solidFill>
                    <a:latin typeface="Arial" panose="020B0604020202020204" pitchFamily="34" charset="0"/>
                    <a:cs typeface="Arial" panose="020B0604020202020204" pitchFamily="34" charset="0"/>
                    <a:sym typeface="+mn-ea"/>
                  </a:rPr>
                  <a:t>туршлага</a:t>
                </a:r>
                <a:endParaRPr lang="en-US" altLang="ko-KR" sz="1600" b="1" dirty="0">
                  <a:solidFill>
                    <a:srgbClr val="DF6921"/>
                  </a:solidFill>
                  <a:latin typeface="Arial" panose="020B0604020202020204" pitchFamily="34" charset="0"/>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defRPr/>
                </a:pPr>
                <a:endParaRPr kumimoji="0" lang="en-US" sz="1600" b="1" i="0" u="none" strike="noStrike" kern="0" cap="none" spc="0" normalizeH="0" baseline="0" noProof="0" dirty="0">
                  <a:ln>
                    <a:noFill/>
                  </a:ln>
                  <a:solidFill>
                    <a:srgbClr val="002060"/>
                  </a:solidFill>
                  <a:effectLst/>
                  <a:uLnTx/>
                  <a:uFillTx/>
                  <a:latin typeface="Calibri" panose="020F0502020204030204"/>
                </a:endParaRPr>
              </a:p>
            </p:txBody>
          </p:sp>
        </p:grpSp>
        <p:sp>
          <p:nvSpPr>
            <p:cNvPr id="117" name="TextBox 116"/>
            <p:cNvSpPr txBox="1"/>
            <p:nvPr/>
          </p:nvSpPr>
          <p:spPr>
            <a:xfrm>
              <a:off x="553605" y="4140735"/>
              <a:ext cx="3734525" cy="600164"/>
            </a:xfrm>
            <a:prstGeom prst="rect">
              <a:avLst/>
            </a:prstGeom>
            <a:noFill/>
          </p:spPr>
          <p:txBody>
            <a:bodyPr wrap="square" rtlCol="0">
              <a:spAutoFit/>
            </a:bodyPr>
            <a:lstStyle/>
            <a:p>
              <a:pPr marL="285750" lvl="0" indent="-285750" defTabSz="457200">
                <a:buFont typeface="Arial" panose="020B0604020202020204" pitchFamily="34" charset="0"/>
                <a:buChar char="•"/>
                <a:defRPr/>
              </a:pPr>
              <a:r>
                <a:rPr lang="en-US" sz="1100" dirty="0" smtClean="0">
                  <a:solidFill>
                    <a:srgbClr val="002060"/>
                  </a:solidFill>
                  <a:latin typeface="Calibri" panose="020F0502020204030204"/>
                </a:rPr>
                <a:t>2011</a:t>
              </a:r>
              <a:r>
                <a:rPr lang="mn-MN" sz="1100" dirty="0" smtClean="0">
                  <a:solidFill>
                    <a:srgbClr val="002060"/>
                  </a:solidFill>
                  <a:latin typeface="Calibri" panose="020F0502020204030204"/>
                </a:rPr>
                <a:t>-2012</a:t>
              </a:r>
              <a:r>
                <a:rPr lang="en-US" sz="1100" dirty="0" smtClean="0">
                  <a:solidFill>
                    <a:srgbClr val="002060"/>
                  </a:solidFill>
                  <a:latin typeface="Calibri" panose="020F0502020204030204"/>
                </a:rPr>
                <a:t> </a:t>
              </a:r>
              <a:r>
                <a:rPr lang="en-US" sz="1100" dirty="0" err="1">
                  <a:solidFill>
                    <a:srgbClr val="002060"/>
                  </a:solidFill>
                  <a:latin typeface="Calibri" panose="020F0502020204030204"/>
                </a:rPr>
                <a:t>он</a:t>
              </a:r>
              <a:r>
                <a:rPr lang="en-US" sz="1100" dirty="0">
                  <a:solidFill>
                    <a:srgbClr val="002060"/>
                  </a:solidFill>
                  <a:latin typeface="Calibri" panose="020F0502020204030204"/>
                </a:rPr>
                <a:t> – </a:t>
              </a:r>
              <a:r>
                <a:rPr lang="mn-MN" sz="1100" dirty="0" smtClean="0">
                  <a:solidFill>
                    <a:srgbClr val="002060"/>
                  </a:solidFill>
                  <a:latin typeface="Calibri" panose="020F0502020204030204"/>
                </a:rPr>
                <a:t>Кевико</a:t>
              </a:r>
              <a:r>
                <a:rPr lang="en-US" sz="1100" dirty="0" smtClean="0">
                  <a:solidFill>
                    <a:srgbClr val="002060"/>
                  </a:solidFill>
                  <a:latin typeface="Calibri" panose="020F0502020204030204"/>
                </a:rPr>
                <a:t> </a:t>
              </a:r>
              <a:r>
                <a:rPr lang="en-US" sz="1100" dirty="0">
                  <a:solidFill>
                    <a:srgbClr val="002060"/>
                  </a:solidFill>
                  <a:latin typeface="Calibri" panose="020F0502020204030204"/>
                </a:rPr>
                <a:t>ХХК </a:t>
              </a:r>
              <a:r>
                <a:rPr lang="en-US" sz="1100" dirty="0" smtClean="0">
                  <a:solidFill>
                    <a:srgbClr val="002060"/>
                  </a:solidFill>
                  <a:latin typeface="Calibri" panose="020F0502020204030204"/>
                </a:rPr>
                <a:t>/</a:t>
              </a:r>
              <a:r>
                <a:rPr lang="mn-MN" sz="1100" dirty="0" smtClean="0">
                  <a:solidFill>
                    <a:srgbClr val="002060"/>
                  </a:solidFill>
                  <a:latin typeface="Calibri" panose="020F0502020204030204"/>
                </a:rPr>
                <a:t>Техникч</a:t>
              </a:r>
              <a:r>
                <a:rPr lang="en-US" sz="1100" dirty="0" smtClean="0">
                  <a:solidFill>
                    <a:srgbClr val="002060"/>
                  </a:solidFill>
                  <a:latin typeface="Calibri" panose="020F0502020204030204"/>
                </a:rPr>
                <a:t>/</a:t>
              </a:r>
              <a:endParaRPr lang="en-US" sz="1100" dirty="0">
                <a:solidFill>
                  <a:srgbClr val="002060"/>
                </a:solidFill>
                <a:latin typeface="Calibri" panose="020F0502020204030204"/>
              </a:endParaRPr>
            </a:p>
            <a:p>
              <a:pPr marL="285750" lvl="0" indent="-285750" defTabSz="457200">
                <a:buFont typeface="Arial" panose="020B0604020202020204" pitchFamily="34" charset="0"/>
                <a:buChar char="•"/>
                <a:defRPr/>
              </a:pPr>
              <a:r>
                <a:rPr lang="en-US" sz="1100" dirty="0" smtClean="0">
                  <a:solidFill>
                    <a:srgbClr val="002060"/>
                  </a:solidFill>
                  <a:latin typeface="Calibri" panose="020F0502020204030204"/>
                </a:rPr>
                <a:t>20</a:t>
              </a:r>
              <a:r>
                <a:rPr lang="mn-MN" sz="1100" dirty="0" smtClean="0">
                  <a:solidFill>
                    <a:srgbClr val="002060"/>
                  </a:solidFill>
                  <a:latin typeface="Calibri" panose="020F0502020204030204"/>
                </a:rPr>
                <a:t>19-2024</a:t>
              </a:r>
              <a:r>
                <a:rPr lang="en-US" sz="1100" dirty="0" smtClean="0">
                  <a:solidFill>
                    <a:srgbClr val="002060"/>
                  </a:solidFill>
                  <a:latin typeface="Calibri" panose="020F0502020204030204"/>
                </a:rPr>
                <a:t> </a:t>
              </a:r>
              <a:r>
                <a:rPr lang="en-US" sz="1100" dirty="0" err="1">
                  <a:solidFill>
                    <a:srgbClr val="002060"/>
                  </a:solidFill>
                  <a:latin typeface="Calibri" panose="020F0502020204030204"/>
                </a:rPr>
                <a:t>он</a:t>
              </a:r>
              <a:r>
                <a:rPr lang="en-US" sz="1100" dirty="0">
                  <a:solidFill>
                    <a:srgbClr val="002060"/>
                  </a:solidFill>
                  <a:latin typeface="Calibri" panose="020F0502020204030204"/>
                </a:rPr>
                <a:t> – </a:t>
              </a:r>
              <a:r>
                <a:rPr lang="mn-MN" sz="1100" dirty="0" smtClean="0">
                  <a:solidFill>
                    <a:srgbClr val="002060"/>
                  </a:solidFill>
                  <a:latin typeface="Calibri" panose="020F0502020204030204"/>
                </a:rPr>
                <a:t>МЦХ</a:t>
              </a:r>
              <a:r>
                <a:rPr lang="en-US" sz="1100" dirty="0" smtClean="0">
                  <a:solidFill>
                    <a:srgbClr val="002060"/>
                  </a:solidFill>
                  <a:latin typeface="Calibri" panose="020F0502020204030204"/>
                </a:rPr>
                <a:t> ХК</a:t>
              </a:r>
              <a:r>
                <a:rPr lang="mn-MN" sz="1100" dirty="0" smtClean="0">
                  <a:solidFill>
                    <a:srgbClr val="002060"/>
                  </a:solidFill>
                  <a:latin typeface="Calibri" panose="020F0502020204030204"/>
                </a:rPr>
                <a:t>/Инженер/</a:t>
              </a:r>
              <a:endParaRPr lang="en-US" sz="1100" dirty="0">
                <a:solidFill>
                  <a:srgbClr val="002060"/>
                </a:solidFill>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sp>
          <p:nvSpPr>
            <p:cNvPr id="121" name="TextBox 120"/>
            <p:cNvSpPr txBox="1"/>
            <p:nvPr/>
          </p:nvSpPr>
          <p:spPr>
            <a:xfrm>
              <a:off x="553605" y="4652731"/>
              <a:ext cx="184731" cy="615553"/>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defRPr/>
              </a:pPr>
              <a:endParaRPr kumimoji="0" lang="en-US" sz="1600" b="1" i="0" u="none" strike="noStrike" kern="0" cap="none" spc="0" normalizeH="0" baseline="0" noProof="0" dirty="0">
                <a:ln>
                  <a:noFill/>
                </a:ln>
                <a:solidFill>
                  <a:srgbClr val="002060"/>
                </a:solidFill>
                <a:effectLst/>
                <a:uLnTx/>
                <a:uFillTx/>
                <a:latin typeface="Calibri" panose="020F0502020204030204"/>
              </a:endParaRPr>
            </a:p>
            <a:p>
              <a:pPr marL="0" marR="0" lvl="0" indent="0" defTabSz="45720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dirty="0">
                <a:ln>
                  <a:noFill/>
                </a:ln>
                <a:solidFill>
                  <a:srgbClr val="002060"/>
                </a:solidFill>
                <a:effectLst/>
                <a:uLnTx/>
                <a:uFillTx/>
                <a:latin typeface="Calibri" panose="020F0502020204030204"/>
              </a:endParaRPr>
            </a:p>
          </p:txBody>
        </p:sp>
        <p:sp>
          <p:nvSpPr>
            <p:cNvPr id="119" name="TextBox 118"/>
            <p:cNvSpPr txBox="1"/>
            <p:nvPr/>
          </p:nvSpPr>
          <p:spPr>
            <a:xfrm>
              <a:off x="515472" y="5132374"/>
              <a:ext cx="3734525" cy="430887"/>
            </a:xfrm>
            <a:prstGeom prst="rect">
              <a:avLst/>
            </a:prstGeom>
            <a:noFill/>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grpSp>
      <p:grpSp>
        <p:nvGrpSpPr>
          <p:cNvPr id="124" name="Group 123"/>
          <p:cNvGrpSpPr/>
          <p:nvPr/>
        </p:nvGrpSpPr>
        <p:grpSpPr>
          <a:xfrm>
            <a:off x="5116961" y="3608306"/>
            <a:ext cx="8166858" cy="2031415"/>
            <a:chOff x="-3163718" y="3570224"/>
            <a:chExt cx="8166858" cy="2031415"/>
          </a:xfrm>
        </p:grpSpPr>
        <p:grpSp>
          <p:nvGrpSpPr>
            <p:cNvPr id="125" name="Group 124"/>
            <p:cNvGrpSpPr/>
            <p:nvPr/>
          </p:nvGrpSpPr>
          <p:grpSpPr>
            <a:xfrm>
              <a:off x="1290840" y="3570224"/>
              <a:ext cx="1590772" cy="412524"/>
              <a:chOff x="1895763" y="2703214"/>
              <a:chExt cx="1590772" cy="412524"/>
            </a:xfrm>
          </p:grpSpPr>
          <p:cxnSp>
            <p:nvCxnSpPr>
              <p:cNvPr id="131" name="Straight Connector 130"/>
              <p:cNvCxnSpPr/>
              <p:nvPr/>
            </p:nvCxnSpPr>
            <p:spPr>
              <a:xfrm flipV="1">
                <a:off x="2037233" y="3113824"/>
                <a:ext cx="1449302" cy="1914"/>
              </a:xfrm>
              <a:prstGeom prst="line">
                <a:avLst/>
              </a:prstGeom>
              <a:noFill/>
              <a:ln w="6350" cap="flat" cmpd="sng" algn="ctr">
                <a:solidFill>
                  <a:srgbClr val="5B9BD5"/>
                </a:solidFill>
                <a:prstDash val="solid"/>
                <a:miter lim="800000"/>
              </a:ln>
              <a:effectLst/>
            </p:spPr>
          </p:cxnSp>
          <p:sp>
            <p:nvSpPr>
              <p:cNvPr id="132" name="TextBox 131"/>
              <p:cNvSpPr txBox="1"/>
              <p:nvPr/>
            </p:nvSpPr>
            <p:spPr>
              <a:xfrm>
                <a:off x="1895763" y="2703214"/>
                <a:ext cx="1177290" cy="337185"/>
              </a:xfrm>
              <a:prstGeom prst="rect">
                <a:avLst/>
              </a:prstGeom>
              <a:noFill/>
            </p:spPr>
            <p:txBody>
              <a:bodyPr wrap="none" rtlCol="0">
                <a:spAutoFit/>
              </a:bodyPr>
              <a:lstStyle/>
              <a:p>
                <a:pPr marL="0" marR="0" lvl="0" indent="0" algn="l" defTabSz="457200" eaLnBrk="1" fontAlgn="auto" latinLnBrk="0" hangingPunct="1">
                  <a:lnSpc>
                    <a:spcPct val="100000"/>
                  </a:lnSpc>
                  <a:spcBef>
                    <a:spcPts val="0"/>
                  </a:spcBef>
                  <a:spcAft>
                    <a:spcPts val="0"/>
                  </a:spcAft>
                  <a:buClrTx/>
                  <a:buSzTx/>
                  <a:buFontTx/>
                  <a:buNone/>
                  <a:defRPr/>
                </a:pPr>
                <a:r>
                  <a:rPr lang="en-US" altLang="en-US" sz="1600" b="1" dirty="0">
                    <a:solidFill>
                      <a:srgbClr val="DF6921"/>
                    </a:solidFill>
                    <a:latin typeface="Arial" panose="020B0604020202020204" pitchFamily="34" charset="0"/>
                    <a:cs typeface="Mongolian Baiti" panose="03000500000000000000" charset="0"/>
                    <a:sym typeface="+mn-ea"/>
                  </a:rPr>
                  <a:t>Сонирхол</a:t>
                </a:r>
                <a:endParaRPr kumimoji="0" lang="en-US" altLang="en-US" sz="1600" b="1" i="0" u="none" strike="noStrike" kern="0" cap="none" spc="0" normalizeH="0" baseline="0" noProof="0" dirty="0">
                  <a:ln>
                    <a:noFill/>
                  </a:ln>
                  <a:solidFill>
                    <a:srgbClr val="DF6921"/>
                  </a:solidFill>
                  <a:effectLst/>
                  <a:uLnTx/>
                  <a:uFillTx/>
                  <a:latin typeface="Arial" panose="020B0604020202020204" pitchFamily="34" charset="0"/>
                  <a:cs typeface="Mongolian Baiti" panose="03000500000000000000" charset="0"/>
                  <a:sym typeface="+mn-ea"/>
                </a:endParaRPr>
              </a:p>
            </p:txBody>
          </p:sp>
        </p:grpSp>
        <p:sp>
          <p:nvSpPr>
            <p:cNvPr id="126" name="TextBox 125"/>
            <p:cNvSpPr txBox="1"/>
            <p:nvPr/>
          </p:nvSpPr>
          <p:spPr>
            <a:xfrm>
              <a:off x="1268615" y="3971060"/>
              <a:ext cx="3734525" cy="937260"/>
            </a:xfrm>
            <a:prstGeom prst="rect">
              <a:avLst/>
            </a:prstGeom>
            <a:noFill/>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100" b="0" i="0" u="none" strike="noStrike" kern="0" cap="none" spc="0" normalizeH="0" baseline="0" noProof="0" dirty="0" err="1" smtClean="0">
                  <a:ln>
                    <a:noFill/>
                  </a:ln>
                  <a:solidFill>
                    <a:srgbClr val="002060"/>
                  </a:solidFill>
                  <a:effectLst/>
                  <a:uLnTx/>
                  <a:uFillTx/>
                  <a:latin typeface="Calibri" panose="020F0502020204030204"/>
                </a:rPr>
                <a:t>Ууланд</a:t>
              </a:r>
              <a:r>
                <a:rPr lang="mn-MN" sz="1100" kern="0" dirty="0">
                  <a:solidFill>
                    <a:srgbClr val="002060"/>
                  </a:solidFill>
                  <a:latin typeface="Calibri" panose="020F0502020204030204"/>
                </a:rPr>
                <a:t> </a:t>
              </a:r>
              <a:r>
                <a:rPr lang="mn-MN" sz="1100" kern="0" dirty="0" smtClean="0">
                  <a:solidFill>
                    <a:srgbClr val="002060"/>
                  </a:solidFill>
                  <a:latin typeface="Calibri" panose="020F0502020204030204"/>
                </a:rPr>
                <a:t>алхах</a:t>
              </a: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r>
                <a:rPr lang="mn-MN" sz="1100" kern="0" noProof="0" dirty="0" smtClean="0">
                  <a:solidFill>
                    <a:srgbClr val="002060"/>
                  </a:solidFill>
                  <a:latin typeface="Calibri" panose="020F0502020204030204"/>
                </a:rPr>
                <a:t>Бүжиглэх</a:t>
              </a: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0" marR="0" lvl="0" indent="0" defTabSz="457200" eaLnBrk="1" fontAlgn="auto" latinLnBrk="0" hangingPunct="1">
                <a:lnSpc>
                  <a:spcPct val="100000"/>
                </a:lnSpc>
                <a:spcBef>
                  <a:spcPts val="0"/>
                </a:spcBef>
                <a:spcAft>
                  <a:spcPts val="0"/>
                </a:spcAft>
                <a:buClrTx/>
                <a:buSzTx/>
                <a:buFontTx/>
                <a:buNone/>
                <a:defRPr/>
              </a:pPr>
              <a:endParaRPr kumimoji="0" lang="ru-RU"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grpSp>
          <p:nvGrpSpPr>
            <p:cNvPr id="127" name="Group 126"/>
            <p:cNvGrpSpPr/>
            <p:nvPr/>
          </p:nvGrpSpPr>
          <p:grpSpPr>
            <a:xfrm>
              <a:off x="-3095105" y="4713691"/>
              <a:ext cx="1373293" cy="614045"/>
              <a:chOff x="-2490182" y="2857631"/>
              <a:chExt cx="1373293" cy="614045"/>
            </a:xfrm>
          </p:grpSpPr>
          <p:cxnSp>
            <p:nvCxnSpPr>
              <p:cNvPr id="129" name="Straight Connector 128"/>
              <p:cNvCxnSpPr/>
              <p:nvPr/>
            </p:nvCxnSpPr>
            <p:spPr>
              <a:xfrm flipV="1">
                <a:off x="-2490182" y="3198717"/>
                <a:ext cx="1373293" cy="1576"/>
              </a:xfrm>
              <a:prstGeom prst="line">
                <a:avLst/>
              </a:prstGeom>
              <a:noFill/>
              <a:ln w="6350" cap="flat" cmpd="sng" algn="ctr">
                <a:solidFill>
                  <a:srgbClr val="5B9BD5"/>
                </a:solidFill>
                <a:prstDash val="solid"/>
                <a:miter lim="800000"/>
              </a:ln>
              <a:effectLst/>
            </p:spPr>
          </p:cxnSp>
          <p:sp>
            <p:nvSpPr>
              <p:cNvPr id="130" name="TextBox 129"/>
              <p:cNvSpPr txBox="1"/>
              <p:nvPr/>
            </p:nvSpPr>
            <p:spPr>
              <a:xfrm>
                <a:off x="-2483197" y="2857631"/>
                <a:ext cx="897877" cy="614045"/>
              </a:xfrm>
              <a:prstGeom prst="rect">
                <a:avLst/>
              </a:prstGeom>
              <a:noFill/>
            </p:spPr>
            <p:txBody>
              <a:bodyPr wrap="none" rtlCol="0">
                <a:spAutoFit/>
              </a:bodyPr>
              <a:lstStyle/>
              <a:p>
                <a:pPr marL="0" marR="0" lvl="0" indent="0" algn="l" defTabSz="457200" eaLnBrk="1" fontAlgn="auto" latinLnBrk="0" hangingPunct="1">
                  <a:lnSpc>
                    <a:spcPct val="100000"/>
                  </a:lnSpc>
                  <a:spcBef>
                    <a:spcPts val="0"/>
                  </a:spcBef>
                  <a:spcAft>
                    <a:spcPts val="0"/>
                  </a:spcAft>
                  <a:buClrTx/>
                  <a:buSzTx/>
                  <a:buFontTx/>
                  <a:buNone/>
                  <a:defRPr/>
                </a:pPr>
                <a:r>
                  <a:rPr lang="en-US" altLang="en-US" sz="1600" b="1" dirty="0">
                    <a:solidFill>
                      <a:srgbClr val="DF6921"/>
                    </a:solidFill>
                    <a:latin typeface="Arial" panose="020B0604020202020204" pitchFamily="34" charset="0"/>
                    <a:cs typeface="Mongolian Baiti" panose="03000500000000000000" charset="0"/>
                    <a:sym typeface="+mn-ea"/>
                  </a:rPr>
                  <a:t>Гэр бүл</a:t>
                </a:r>
                <a:endParaRPr kumimoji="0" lang="en-US" sz="1600" b="1" i="0" u="none" strike="noStrike" kern="0" cap="none" spc="0" normalizeH="0" baseline="0" noProof="0" dirty="0">
                  <a:ln>
                    <a:noFill/>
                  </a:ln>
                  <a:solidFill>
                    <a:srgbClr val="002060"/>
                  </a:solidFill>
                  <a:effectLst/>
                  <a:uLnTx/>
                  <a:uFillTx/>
                  <a:latin typeface="Calibri" panose="020F0502020204030204"/>
                </a:endParaRPr>
              </a:p>
              <a:p>
                <a:pPr marL="0" marR="0" lvl="0" indent="0" defTabSz="45720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dirty="0">
                  <a:ln>
                    <a:noFill/>
                  </a:ln>
                  <a:solidFill>
                    <a:srgbClr val="002060"/>
                  </a:solidFill>
                  <a:effectLst/>
                  <a:uLnTx/>
                  <a:uFillTx/>
                  <a:latin typeface="Calibri" panose="020F0502020204030204"/>
                </a:endParaRPr>
              </a:p>
            </p:txBody>
          </p:sp>
        </p:grpSp>
        <p:sp>
          <p:nvSpPr>
            <p:cNvPr id="128" name="TextBox 127"/>
            <p:cNvSpPr txBox="1"/>
            <p:nvPr/>
          </p:nvSpPr>
          <p:spPr>
            <a:xfrm>
              <a:off x="-3163718" y="5171744"/>
              <a:ext cx="3734525" cy="429895"/>
            </a:xfrm>
            <a:prstGeom prst="rect">
              <a:avLst/>
            </a:prstGeom>
            <a:noFill/>
          </p:spPr>
          <p:txBody>
            <a:bodyPr wrap="square" rtlCol="0">
              <a:spAutoFit/>
            </a:bodyPr>
            <a:lstStyle/>
            <a:p>
              <a:pPr marL="285750" lvl="0" indent="-285750" defTabSz="457200">
                <a:buFont typeface="Arial" panose="020B0604020202020204" pitchFamily="34" charset="0"/>
                <a:buChar char="•"/>
                <a:defRPr/>
              </a:pPr>
              <a:r>
                <a:rPr lang="en-US" sz="1100" dirty="0">
                  <a:solidFill>
                    <a:srgbClr val="002060"/>
                  </a:solidFill>
                  <a:latin typeface="Calibri" panose="020F0502020204030204"/>
                </a:rPr>
                <a:t>Ам </a:t>
              </a:r>
              <a:r>
                <a:rPr lang="en-US" sz="1100" dirty="0" err="1">
                  <a:solidFill>
                    <a:srgbClr val="002060"/>
                  </a:solidFill>
                  <a:latin typeface="Calibri" panose="020F0502020204030204"/>
                </a:rPr>
                <a:t>бүл</a:t>
              </a:r>
              <a:r>
                <a:rPr lang="en-US" sz="1100" dirty="0">
                  <a:solidFill>
                    <a:srgbClr val="002060"/>
                  </a:solidFill>
                  <a:latin typeface="Calibri" panose="020F0502020204030204"/>
                </a:rPr>
                <a:t> </a:t>
              </a:r>
              <a:r>
                <a:rPr lang="mn-MN" sz="1100" dirty="0" smtClean="0">
                  <a:solidFill>
                    <a:srgbClr val="002060"/>
                  </a:solidFill>
                  <a:latin typeface="Calibri" panose="020F0502020204030204"/>
                </a:rPr>
                <a:t>7</a:t>
              </a:r>
              <a:r>
                <a:rPr lang="en-US" sz="1100" dirty="0" smtClean="0">
                  <a:solidFill>
                    <a:srgbClr val="002060"/>
                  </a:solidFill>
                  <a:latin typeface="Calibri" panose="020F0502020204030204"/>
                </a:rPr>
                <a:t> : </a:t>
              </a:r>
              <a:r>
                <a:rPr lang="mn-MN" sz="1100" dirty="0" smtClean="0">
                  <a:solidFill>
                    <a:srgbClr val="002060"/>
                  </a:solidFill>
                  <a:latin typeface="Calibri" panose="020F0502020204030204"/>
                </a:rPr>
                <a:t>5 хүүтэй айл 3 ах 1 дүү</a:t>
              </a: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grpSp>
      <p:pic>
        <p:nvPicPr>
          <p:cNvPr id="51" name="Picture 50"/>
          <p:cNvPicPr>
            <a:picLocks noChangeAspect="1"/>
          </p:cNvPicPr>
          <p:nvPr/>
        </p:nvPicPr>
        <p:blipFill>
          <a:blip r:embed="rId5"/>
          <a:stretch>
            <a:fillRect/>
          </a:stretch>
        </p:blipFill>
        <p:spPr>
          <a:xfrm>
            <a:off x="7870879" y="1321307"/>
            <a:ext cx="925259" cy="92525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0" name="Text Placeholder 1"/>
          <p:cNvSpPr txBox="1"/>
          <p:nvPr/>
        </p:nvSpPr>
        <p:spPr>
          <a:xfrm>
            <a:off x="4874210" y="0"/>
            <a:ext cx="2961951" cy="54516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dirty="0">
                <a:solidFill>
                  <a:schemeClr val="tx1"/>
                </a:solidFill>
                <a:latin typeface="Arial" panose="020B0604020202020204" pitchFamily="34" charset="0"/>
                <a:cs typeface="Arial" panose="020B0604020202020204" pitchFamily="34" charset="0"/>
              </a:rPr>
              <a:t>    </a:t>
            </a:r>
            <a:endParaRPr lang="ko-KR" altLang="en-US" sz="1400" dirty="0">
              <a:solidFill>
                <a:schemeClr val="tx1"/>
              </a:solidFill>
              <a:latin typeface="Arial" panose="020B0604020202020204" pitchFamily="34" charset="0"/>
              <a:cs typeface="Arial" panose="020B0604020202020204" pitchFamily="34" charset="0"/>
            </a:endParaRPr>
          </a:p>
        </p:txBody>
      </p:sp>
      <p:sp>
        <p:nvSpPr>
          <p:cNvPr id="212" name="Oval 21"/>
          <p:cNvSpPr>
            <a:spLocks noChangeAspect="1"/>
          </p:cNvSpPr>
          <p:nvPr/>
        </p:nvSpPr>
        <p:spPr>
          <a:xfrm>
            <a:off x="4564879" y="1305648"/>
            <a:ext cx="561712" cy="53408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10" name="Rectangle 16"/>
          <p:cNvSpPr/>
          <p:nvPr/>
        </p:nvSpPr>
        <p:spPr>
          <a:xfrm rot="18900000" flipH="1">
            <a:off x="8841958" y="1283457"/>
            <a:ext cx="370031" cy="60733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Rectangle 1"/>
          <p:cNvSpPr/>
          <p:nvPr/>
        </p:nvSpPr>
        <p:spPr>
          <a:xfrm>
            <a:off x="3181772" y="83816"/>
            <a:ext cx="5962015" cy="460375"/>
          </a:xfrm>
          <a:prstGeom prst="rect">
            <a:avLst/>
          </a:prstGeom>
        </p:spPr>
        <p:txBody>
          <a:bodyPr wrap="none">
            <a:spAutoFit/>
          </a:bodyPr>
          <a:lstStyle/>
          <a:p>
            <a:pPr algn="ctr"/>
            <a:r>
              <a:rPr lang="en-US" altLang="ko-KR" sz="2400" b="1" dirty="0">
                <a:latin typeface="Times New Roman" panose="02020603050405020304" pitchFamily="18" charset="0"/>
                <a:cs typeface="Times New Roman" panose="02020603050405020304" pitchFamily="18" charset="0"/>
              </a:rPr>
              <a:t>Ажлын байрны зорилго, үндсэн чиг үүрэг</a:t>
            </a:r>
            <a:endParaRPr lang="ko-KR" altLang="en-US" sz="2400" b="1" dirty="0">
              <a:latin typeface="Times New Roman" panose="02020603050405020304" pitchFamily="18" charset="0"/>
              <a:cs typeface="Times New Roman" panose="02020603050405020304" pitchFamily="18" charset="0"/>
            </a:endParaRPr>
          </a:p>
        </p:txBody>
      </p:sp>
      <p:sp>
        <p:nvSpPr>
          <p:cNvPr id="3" name="Rectangle 2"/>
          <p:cNvSpPr/>
          <p:nvPr/>
        </p:nvSpPr>
        <p:spPr>
          <a:xfrm>
            <a:off x="550207" y="980006"/>
            <a:ext cx="11091553" cy="2308324"/>
          </a:xfrm>
          <a:prstGeom prst="rect">
            <a:avLst/>
          </a:prstGeom>
        </p:spPr>
        <p:txBody>
          <a:bodyPr wrap="square">
            <a:spAutoFit/>
          </a:bodyPr>
          <a:lstStyle/>
          <a:p>
            <a:pPr algn="just"/>
            <a:r>
              <a:rPr lang="en-US" altLang="ko-KR" sz="2400" dirty="0">
                <a:latin typeface="Arial" panose="020B0604020202020204" pitchFamily="34" charset="0"/>
                <a:cs typeface="Arial" panose="020B0604020202020204" pitchFamily="34" charset="0"/>
              </a:rPr>
              <a:t>	</a:t>
            </a:r>
            <a:r>
              <a:rPr lang="en-US" altLang="ko-KR" sz="2400" dirty="0" err="1">
                <a:latin typeface="Arial" panose="020B0604020202020204" pitchFamily="34" charset="0"/>
                <a:cs typeface="Arial" panose="020B0604020202020204" pitchFamily="34" charset="0"/>
              </a:rPr>
              <a:t>Мобикомын</a:t>
            </a:r>
            <a:r>
              <a:rPr lang="en-US" altLang="ko-KR" sz="2400" dirty="0">
                <a:latin typeface="Arial" panose="020B0604020202020204" pitchFamily="34" charset="0"/>
                <a:cs typeface="Arial" panose="020B0604020202020204" pitchFamily="34" charset="0"/>
              </a:rPr>
              <a:t> </a:t>
            </a:r>
            <a:r>
              <a:rPr lang="en-US" altLang="ko-KR" sz="2400" dirty="0" err="1" smtClean="0">
                <a:latin typeface="Arial" panose="020B0604020202020204" pitchFamily="34" charset="0"/>
                <a:cs typeface="Arial" panose="020B0604020202020204" pitchFamily="34" charset="0"/>
              </a:rPr>
              <a:t>системийн</a:t>
            </a:r>
            <a:r>
              <a:rPr lang="en-US" altLang="ko-KR" sz="2400" dirty="0">
                <a:latin typeface="Arial" panose="020B0604020202020204" pitchFamily="34" charset="0"/>
                <a:cs typeface="Arial" panose="020B0604020202020204" pitchFamily="34" charset="0"/>
              </a:rPr>
              <a:t> </a:t>
            </a:r>
            <a:r>
              <a:rPr lang="mn-MN" altLang="ko-KR" sz="2400" dirty="0" smtClean="0">
                <a:latin typeface="Arial" panose="020B0604020202020204" pitchFamily="34" charset="0"/>
                <a:cs typeface="Arial" panose="020B0604020202020204" pitchFamily="34" charset="0"/>
              </a:rPr>
              <a:t>болон</a:t>
            </a:r>
            <a:r>
              <a:rPr lang="en-US" altLang="ko-KR" sz="2400" dirty="0" smtClean="0">
                <a:latin typeface="Arial" panose="020B0604020202020204" pitchFamily="34" charset="0"/>
                <a:cs typeface="Arial" panose="020B0604020202020204" pitchFamily="34" charset="0"/>
              </a:rPr>
              <a:t> </a:t>
            </a:r>
            <a:r>
              <a:rPr lang="en-US" altLang="ko-KR" sz="2400" dirty="0">
                <a:latin typeface="Arial" panose="020B0604020202020204" pitchFamily="34" charset="0"/>
                <a:cs typeface="Arial" panose="020B0604020202020204" pitchFamily="34" charset="0"/>
              </a:rPr>
              <a:t>техникийн </a:t>
            </a:r>
            <a:r>
              <a:rPr lang="en-US" altLang="ko-KR" sz="2400" dirty="0" err="1">
                <a:latin typeface="Arial" panose="020B0604020202020204" pitchFamily="34" charset="0"/>
                <a:cs typeface="Arial" panose="020B0604020202020204" pitchFamily="34" charset="0"/>
              </a:rPr>
              <a:t>хэвийн</a:t>
            </a:r>
            <a:r>
              <a:rPr lang="en-US" altLang="ko-KR" sz="2400" dirty="0">
                <a:latin typeface="Arial" panose="020B0604020202020204" pitchFamily="34" charset="0"/>
                <a:cs typeface="Arial" panose="020B0604020202020204" pitchFamily="34" charset="0"/>
              </a:rPr>
              <a:t> </a:t>
            </a:r>
            <a:r>
              <a:rPr lang="en-US" altLang="ko-KR" sz="2400" dirty="0" err="1" smtClean="0">
                <a:latin typeface="Arial" panose="020B0604020202020204" pitchFamily="34" charset="0"/>
                <a:cs typeface="Arial" panose="020B0604020202020204" pitchFamily="34" charset="0"/>
              </a:rPr>
              <a:t>найдвартай</a:t>
            </a:r>
            <a:r>
              <a:rPr lang="en-US" altLang="ko-KR" sz="2400" dirty="0" smtClean="0">
                <a:latin typeface="Arial" panose="020B0604020202020204" pitchFamily="34" charset="0"/>
                <a:cs typeface="Arial" panose="020B0604020202020204" pitchFamily="34" charset="0"/>
              </a:rPr>
              <a:t> </a:t>
            </a:r>
            <a:r>
              <a:rPr lang="mn-MN" altLang="ko-KR" sz="2400" dirty="0" smtClean="0">
                <a:latin typeface="Arial" panose="020B0604020202020204" pitchFamily="34" charset="0"/>
                <a:cs typeface="Arial" panose="020B0604020202020204" pitchFamily="34" charset="0"/>
              </a:rPr>
              <a:t>ажиллагааг</a:t>
            </a:r>
            <a:r>
              <a:rPr lang="en-US" altLang="ko-KR" sz="2400" dirty="0" smtClean="0">
                <a:latin typeface="Arial" panose="020B0604020202020204" pitchFamily="34" charset="0"/>
                <a:cs typeface="Arial" panose="020B0604020202020204" pitchFamily="34" charset="0"/>
              </a:rPr>
              <a:t> </a:t>
            </a:r>
            <a:r>
              <a:rPr lang="en-US" altLang="ko-KR" sz="2400" dirty="0">
                <a:latin typeface="Arial" panose="020B0604020202020204" pitchFamily="34" charset="0"/>
                <a:cs typeface="Arial" panose="020B0604020202020204" pitchFamily="34" charset="0"/>
              </a:rPr>
              <a:t>хангахын тулд хяналт тавьж, </a:t>
            </a:r>
            <a:r>
              <a:rPr lang="en-US" altLang="ko-KR" sz="2400" dirty="0" err="1">
                <a:latin typeface="Arial" panose="020B0604020202020204" pitchFamily="34" charset="0"/>
                <a:cs typeface="Arial" panose="020B0604020202020204" pitchFamily="34" charset="0"/>
              </a:rPr>
              <a:t>гэмтэл</a:t>
            </a:r>
            <a:r>
              <a:rPr lang="en-US" altLang="ko-KR" sz="2400" dirty="0">
                <a:latin typeface="Arial" panose="020B0604020202020204" pitchFamily="34" charset="0"/>
                <a:cs typeface="Arial" panose="020B0604020202020204" pitchFamily="34" charset="0"/>
              </a:rPr>
              <a:t> </a:t>
            </a:r>
            <a:r>
              <a:rPr lang="en-US" altLang="ko-KR" sz="2400" dirty="0" err="1" smtClean="0">
                <a:latin typeface="Arial" panose="020B0604020202020204" pitchFamily="34" charset="0"/>
                <a:cs typeface="Arial" panose="020B0604020202020204" pitchFamily="34" charset="0"/>
              </a:rPr>
              <a:t>саат</a:t>
            </a:r>
            <a:r>
              <a:rPr lang="mn-MN" altLang="ko-KR" sz="2400" dirty="0" smtClean="0">
                <a:latin typeface="Arial" panose="020B0604020202020204" pitchFamily="34" charset="0"/>
                <a:cs typeface="Arial" panose="020B0604020202020204" pitchFamily="34" charset="0"/>
              </a:rPr>
              <a:t>лаас</a:t>
            </a:r>
            <a:r>
              <a:rPr lang="en-US" altLang="ko-KR" sz="2400" dirty="0" smtClean="0">
                <a:latin typeface="Arial" panose="020B0604020202020204" pitchFamily="34" charset="0"/>
                <a:cs typeface="Arial" panose="020B0604020202020204" pitchFamily="34" charset="0"/>
              </a:rPr>
              <a:t> </a:t>
            </a:r>
            <a:r>
              <a:rPr lang="en-US" altLang="ko-KR" sz="2400" dirty="0">
                <a:latin typeface="Arial" panose="020B0604020202020204" pitchFamily="34" charset="0"/>
                <a:cs typeface="Arial" panose="020B0604020202020204" pitchFamily="34" charset="0"/>
              </a:rPr>
              <a:t>урьдчилан сэргийлэх, </a:t>
            </a:r>
            <a:r>
              <a:rPr lang="en-US" altLang="ko-KR" sz="2400" dirty="0" err="1">
                <a:latin typeface="Arial" panose="020B0604020202020204" pitchFamily="34" charset="0"/>
                <a:cs typeface="Arial" panose="020B0604020202020204" pitchFamily="34" charset="0"/>
              </a:rPr>
              <a:t>гэмтэл</a:t>
            </a:r>
            <a:r>
              <a:rPr lang="en-US" altLang="ko-KR" sz="2400" dirty="0">
                <a:latin typeface="Arial" panose="020B0604020202020204" pitchFamily="34" charset="0"/>
                <a:cs typeface="Arial" panose="020B0604020202020204" pitchFamily="34" charset="0"/>
              </a:rPr>
              <a:t> </a:t>
            </a:r>
            <a:r>
              <a:rPr lang="en-US" altLang="ko-KR" sz="2400" dirty="0" err="1" smtClean="0">
                <a:latin typeface="Arial" panose="020B0604020202020204" pitchFamily="34" charset="0"/>
                <a:cs typeface="Arial" panose="020B0604020202020204" pitchFamily="34" charset="0"/>
              </a:rPr>
              <a:t>саатал</a:t>
            </a:r>
            <a:r>
              <a:rPr lang="mn-MN" altLang="ko-KR" sz="2400" dirty="0" smtClean="0">
                <a:latin typeface="Arial" panose="020B0604020202020204" pitchFamily="34" charset="0"/>
                <a:cs typeface="Arial" panose="020B0604020202020204" pitchFamily="34" charset="0"/>
              </a:rPr>
              <a:t>ын</a:t>
            </a:r>
            <a:r>
              <a:rPr lang="en-US" altLang="ko-KR" sz="2400" dirty="0" smtClean="0">
                <a:latin typeface="Arial" panose="020B0604020202020204" pitchFamily="34" charset="0"/>
                <a:cs typeface="Arial" panose="020B0604020202020204" pitchFamily="34" charset="0"/>
              </a:rPr>
              <a:t> </a:t>
            </a:r>
            <a:r>
              <a:rPr lang="mn-MN" altLang="ko-KR" sz="2400" dirty="0" smtClean="0">
                <a:latin typeface="Arial" panose="020B0604020202020204" pitchFamily="34" charset="0"/>
                <a:cs typeface="Arial" panose="020B0604020202020204" pitchFamily="34" charset="0"/>
              </a:rPr>
              <a:t>үед</a:t>
            </a:r>
            <a:r>
              <a:rPr lang="en-US" altLang="ko-KR" sz="2400" dirty="0" smtClean="0">
                <a:latin typeface="Arial" panose="020B0604020202020204" pitchFamily="34" charset="0"/>
                <a:cs typeface="Arial" panose="020B0604020202020204" pitchFamily="34" charset="0"/>
              </a:rPr>
              <a:t> </a:t>
            </a:r>
            <a:r>
              <a:rPr lang="en-US" altLang="ko-KR" sz="2400" dirty="0" err="1">
                <a:latin typeface="Arial" panose="020B0604020202020204" pitchFamily="34" charset="0"/>
                <a:cs typeface="Arial" panose="020B0604020202020204" pitchFamily="34" charset="0"/>
              </a:rPr>
              <a:t>түргэн</a:t>
            </a:r>
            <a:r>
              <a:rPr lang="en-US" altLang="ko-KR" sz="2400" dirty="0">
                <a:latin typeface="Arial" panose="020B0604020202020204" pitchFamily="34" charset="0"/>
                <a:cs typeface="Arial" panose="020B0604020202020204" pitchFamily="34" charset="0"/>
              </a:rPr>
              <a:t> </a:t>
            </a:r>
            <a:r>
              <a:rPr lang="en-US" altLang="ko-KR" sz="2400" dirty="0" err="1" smtClean="0">
                <a:latin typeface="Arial" panose="020B0604020202020204" pitchFamily="34" charset="0"/>
                <a:cs typeface="Arial" panose="020B0604020202020204" pitchFamily="34" charset="0"/>
              </a:rPr>
              <a:t>шуурхай</a:t>
            </a:r>
            <a:r>
              <a:rPr lang="mn-MN" altLang="ko-KR" sz="2400" dirty="0" smtClean="0">
                <a:latin typeface="Arial" panose="020B0604020202020204" pitchFamily="34" charset="0"/>
                <a:cs typeface="Arial" panose="020B0604020202020204" pitchFamily="34" charset="0"/>
              </a:rPr>
              <a:t>,</a:t>
            </a:r>
            <a:r>
              <a:rPr lang="en-US" altLang="ko-KR" sz="2400" dirty="0" smtClean="0">
                <a:latin typeface="Arial" panose="020B0604020202020204" pitchFamily="34" charset="0"/>
                <a:cs typeface="Arial" panose="020B0604020202020204" pitchFamily="34" charset="0"/>
              </a:rPr>
              <a:t> </a:t>
            </a:r>
            <a:r>
              <a:rPr lang="mn-MN" altLang="ko-KR" sz="2400" dirty="0" smtClean="0">
                <a:latin typeface="Arial" panose="020B0604020202020204" pitchFamily="34" charset="0"/>
                <a:cs typeface="Arial" panose="020B0604020202020204" pitchFamily="34" charset="0"/>
              </a:rPr>
              <a:t>оновчтой</a:t>
            </a:r>
            <a:r>
              <a:rPr lang="en-US" altLang="ko-KR" sz="2400" dirty="0" smtClean="0">
                <a:latin typeface="Arial" panose="020B0604020202020204" pitchFamily="34" charset="0"/>
                <a:cs typeface="Arial" panose="020B0604020202020204" pitchFamily="34" charset="0"/>
              </a:rPr>
              <a:t> </a:t>
            </a:r>
            <a:r>
              <a:rPr lang="mn-MN" altLang="ko-KR" sz="2400" dirty="0" smtClean="0">
                <a:latin typeface="Arial" panose="020B0604020202020204" pitchFamily="34" charset="0"/>
                <a:cs typeface="Arial" panose="020B0604020202020204" pitchFamily="34" charset="0"/>
              </a:rPr>
              <a:t>арга хэмжээ авч </a:t>
            </a:r>
            <a:r>
              <a:rPr lang="en-US" altLang="ko-KR" sz="2400" dirty="0" err="1" smtClean="0">
                <a:latin typeface="Arial" panose="020B0604020202020204" pitchFamily="34" charset="0"/>
                <a:cs typeface="Arial" panose="020B0604020202020204" pitchFamily="34" charset="0"/>
              </a:rPr>
              <a:t>тодорхойлж</a:t>
            </a:r>
            <a:r>
              <a:rPr lang="en-US" altLang="ko-KR" sz="2400" dirty="0">
                <a:latin typeface="Arial" panose="020B0604020202020204" pitchFamily="34" charset="0"/>
                <a:cs typeface="Arial" panose="020B0604020202020204" pitchFamily="34" charset="0"/>
              </a:rPr>
              <a:t>, </a:t>
            </a:r>
            <a:r>
              <a:rPr lang="en-US" altLang="ko-KR" sz="2400" dirty="0" err="1" smtClean="0">
                <a:latin typeface="Arial" panose="020B0604020202020204" pitchFamily="34" charset="0"/>
                <a:cs typeface="Arial" panose="020B0604020202020204" pitchFamily="34" charset="0"/>
              </a:rPr>
              <a:t>засварлах</a:t>
            </a:r>
            <a:r>
              <a:rPr lang="en-US" altLang="ko-KR" sz="2400" dirty="0" smtClean="0">
                <a:latin typeface="Arial" panose="020B0604020202020204" pitchFamily="34" charset="0"/>
                <a:cs typeface="Arial" panose="020B0604020202020204" pitchFamily="34" charset="0"/>
              </a:rPr>
              <a:t> </a:t>
            </a:r>
            <a:r>
              <a:rPr lang="en-US" altLang="ko-KR" sz="2400" dirty="0">
                <a:latin typeface="Arial" panose="020B0604020202020204" pitchFamily="34" charset="0"/>
                <a:cs typeface="Arial" panose="020B0604020202020204" pitchFamily="34" charset="0"/>
              </a:rPr>
              <a:t>холбогдох мэдээллийг дараагийн шатны инженер, техникийн ажилчдад хүргэх, хамтран ажиллах, энэ талаар тэмдэглэл хөтлөх, дахин гаргахгүй байх арга хэмжээ авч ажиллах.</a:t>
            </a:r>
          </a:p>
        </p:txBody>
      </p:sp>
      <p:sp>
        <p:nvSpPr>
          <p:cNvPr id="4" name="Rectangle 3"/>
          <p:cNvSpPr/>
          <p:nvPr/>
        </p:nvSpPr>
        <p:spPr>
          <a:xfrm>
            <a:off x="674077" y="3288330"/>
            <a:ext cx="6096000" cy="2308324"/>
          </a:xfrm>
          <a:prstGeom prst="rect">
            <a:avLst/>
          </a:prstGeom>
        </p:spPr>
        <p:txBody>
          <a:bodyPr>
            <a:spAutoFit/>
          </a:bodyPr>
          <a:lstStyle/>
          <a:p>
            <a:pPr algn="just"/>
            <a:r>
              <a:rPr lang="mn-MN" altLang="ko-KR" dirty="0">
                <a:solidFill>
                  <a:schemeClr val="tx1">
                    <a:lumMod val="95000"/>
                    <a:lumOff val="5000"/>
                  </a:schemeClr>
                </a:solidFill>
                <a:latin typeface="Times New Roman" pitchFamily="18" charset="0"/>
                <a:cs typeface="Times New Roman" pitchFamily="18" charset="0"/>
              </a:rPr>
              <a:t>Мобикомын системийн ажиллагаа, техникийн хэвийн найдвартай ажиллагаанд 24 цагийн турш тасралтгүй хяналт тавьж, гэмтэлээс урьдчилан сэргийлж, гэмтэл саатал гарсан тохиолдолд үнэлгээ өгч, түүн дээр түргэн шуурхай ажиллаж засварлаж дахин гаргахгүй байх арга хэмжээ авч, холбогдох мэдээллийг инженер, техникийн ажилчдад мэдээллэн, хамтран ажиллах, гэмтэл саатлын</a:t>
            </a:r>
            <a:r>
              <a:rPr lang="en-US" altLang="ko-KR" dirty="0">
                <a:solidFill>
                  <a:schemeClr val="tx1">
                    <a:lumMod val="95000"/>
                    <a:lumOff val="5000"/>
                  </a:schemeClr>
                </a:solidFill>
                <a:latin typeface="Times New Roman" pitchFamily="18" charset="0"/>
                <a:cs typeface="Times New Roman" pitchFamily="18" charset="0"/>
              </a:rPr>
              <a:t> </a:t>
            </a:r>
            <a:r>
              <a:rPr lang="mn-MN" altLang="ko-KR" dirty="0">
                <a:solidFill>
                  <a:schemeClr val="tx1">
                    <a:lumMod val="95000"/>
                    <a:lumOff val="5000"/>
                  </a:schemeClr>
                </a:solidFill>
                <a:latin typeface="Times New Roman" pitchFamily="18" charset="0"/>
                <a:cs typeface="Times New Roman" pitchFamily="18" charset="0"/>
              </a:rPr>
              <a:t>бүртгэл хөтлөх зэрэг үндсэн ажил үүргүүдийг хийж гүйцэтгэж байна.</a:t>
            </a:r>
            <a:endParaRPr lang="mn-MN" altLang="ko-KR" dirty="0">
              <a:solidFill>
                <a:schemeClr val="tx1">
                  <a:lumMod val="95000"/>
                  <a:lumOff val="5000"/>
                </a:schemeClr>
              </a:solidFill>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137535" y="-29845"/>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dirty="0">
                <a:solidFill>
                  <a:schemeClr val="tx1"/>
                </a:solidFill>
                <a:latin typeface="Times New Roman" panose="02020603050405020304" pitchFamily="18" charset="0"/>
                <a:cs typeface="Times New Roman" panose="02020603050405020304" pitchFamily="18" charset="0"/>
              </a:rPr>
              <a:t>   																				</a:t>
            </a:r>
            <a:r>
              <a:rPr lang="en-US" altLang="en-US" sz="9600" b="1" dirty="0">
                <a:solidFill>
                  <a:schemeClr val="tx1"/>
                </a:solidFill>
                <a:latin typeface="Times New Roman" panose="02020603050405020304" pitchFamily="18" charset="0"/>
                <a:cs typeface="Times New Roman" panose="02020603050405020304" pitchFamily="18" charset="0"/>
              </a:rPr>
              <a:t>Technology sector</a:t>
            </a:r>
            <a:r>
              <a:rPr lang="en-US" altLang="ko-KR" sz="9600" dirty="0">
                <a:solidFill>
                  <a:schemeClr val="tx1"/>
                </a:solidFill>
                <a:latin typeface="Times New Roman" panose="02020603050405020304" pitchFamily="18" charset="0"/>
                <a:cs typeface="Times New Roman" panose="02020603050405020304" pitchFamily="18" charset="0"/>
              </a:rPr>
              <a:t>																		</a:t>
            </a:r>
            <a:endParaRPr lang="ko-KR" altLang="en-US" sz="9600" dirty="0">
              <a:solidFill>
                <a:schemeClr val="tx1"/>
              </a:solidFill>
              <a:latin typeface="Times New Roman" panose="02020603050405020304" pitchFamily="18" charset="0"/>
              <a:cs typeface="Times New Roman" panose="02020603050405020304" pitchFamily="18" charset="0"/>
            </a:endParaRPr>
          </a:p>
        </p:txBody>
      </p:sp>
      <p:sp>
        <p:nvSpPr>
          <p:cNvPr id="69" name="Rounded Rectangle 68"/>
          <p:cNvSpPr/>
          <p:nvPr/>
        </p:nvSpPr>
        <p:spPr>
          <a:xfrm>
            <a:off x="5885513" y="979114"/>
            <a:ext cx="1422399" cy="524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a:solidFill>
                  <a:srgbClr val="FFFFFF"/>
                </a:solidFill>
                <a:latin typeface="Arial" panose="020B0604020202020204"/>
                <a:sym typeface="Arial" panose="020B0604020202020204"/>
              </a:rPr>
              <a:t>Технологийн нэгж(TS)</a:t>
            </a:r>
          </a:p>
        </p:txBody>
      </p:sp>
      <p:sp>
        <p:nvSpPr>
          <p:cNvPr id="70" name="Rounded Rectangle 69"/>
          <p:cNvSpPr/>
          <p:nvPr/>
        </p:nvSpPr>
        <p:spPr>
          <a:xfrm>
            <a:off x="2068162" y="2076064"/>
            <a:ext cx="1707471" cy="61866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a:solidFill>
                  <a:srgbClr val="FFFFFF"/>
                </a:solidFill>
                <a:latin typeface="Arial" panose="020B0604020202020204"/>
                <a:sym typeface="Arial" panose="020B0604020202020204"/>
              </a:rPr>
              <a:t>Техник ашиглалт үйлчилгээний газар</a:t>
            </a:r>
          </a:p>
        </p:txBody>
      </p:sp>
      <p:cxnSp>
        <p:nvCxnSpPr>
          <p:cNvPr id="75" name="Straight Arrow Connector 74"/>
          <p:cNvCxnSpPr/>
          <p:nvPr/>
        </p:nvCxnSpPr>
        <p:spPr>
          <a:xfrm flipH="1">
            <a:off x="2921898" y="1503589"/>
            <a:ext cx="3674815" cy="572475"/>
          </a:xfrm>
          <a:prstGeom prst="straightConnector1">
            <a:avLst/>
          </a:prstGeom>
          <a:solidFill>
            <a:schemeClr val="accent2"/>
          </a:solidFill>
          <a:ln w="9525">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76" name="Straight Arrow Connector 75"/>
          <p:cNvCxnSpPr/>
          <p:nvPr/>
        </p:nvCxnSpPr>
        <p:spPr>
          <a:xfrm>
            <a:off x="6596713" y="1503590"/>
            <a:ext cx="1" cy="471071"/>
          </a:xfrm>
          <a:prstGeom prst="straightConnector1">
            <a:avLst/>
          </a:prstGeom>
          <a:solidFill>
            <a:schemeClr val="accent2"/>
          </a:solidFill>
          <a:ln w="9525">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77" name="Straight Arrow Connector 76"/>
          <p:cNvCxnSpPr/>
          <p:nvPr/>
        </p:nvCxnSpPr>
        <p:spPr>
          <a:xfrm>
            <a:off x="6596712" y="1503590"/>
            <a:ext cx="3959912" cy="572473"/>
          </a:xfrm>
          <a:prstGeom prst="straightConnector1">
            <a:avLst/>
          </a:prstGeom>
          <a:solidFill>
            <a:schemeClr val="accent2"/>
          </a:solidFill>
          <a:ln w="9525">
            <a:solidFill>
              <a:srgbClr val="0070C0"/>
            </a:solidFill>
            <a:tailEnd type="triangle"/>
          </a:ln>
        </p:spPr>
        <p:style>
          <a:lnRef idx="3">
            <a:schemeClr val="accent5"/>
          </a:lnRef>
          <a:fillRef idx="0">
            <a:schemeClr val="accent5"/>
          </a:fillRef>
          <a:effectRef idx="2">
            <a:schemeClr val="accent5"/>
          </a:effectRef>
          <a:fontRef idx="minor">
            <a:schemeClr val="tx1"/>
          </a:fontRef>
        </p:style>
      </p:cxnSp>
      <p:sp>
        <p:nvSpPr>
          <p:cNvPr id="78" name="Rounded Rectangle 77"/>
          <p:cNvSpPr/>
          <p:nvPr/>
        </p:nvSpPr>
        <p:spPr>
          <a:xfrm>
            <a:off x="1955567" y="4176283"/>
            <a:ext cx="1374965" cy="84237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a:solidFill>
                  <a:srgbClr val="FFFFFF"/>
                </a:solidFill>
                <a:latin typeface="Arial" panose="020B0604020202020204"/>
                <a:sym typeface="Arial" panose="020B0604020202020204"/>
              </a:rPr>
              <a:t>Сүлжээний ашиглалт үйлчилгээний хэлтэс</a:t>
            </a:r>
          </a:p>
        </p:txBody>
      </p:sp>
      <p:sp>
        <p:nvSpPr>
          <p:cNvPr id="79" name="Rounded Rectangle 78"/>
          <p:cNvSpPr/>
          <p:nvPr/>
        </p:nvSpPr>
        <p:spPr>
          <a:xfrm>
            <a:off x="1037908" y="2982067"/>
            <a:ext cx="1883989" cy="59710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335" kern="0" dirty="0">
              <a:solidFill>
                <a:srgbClr val="FFFFFF"/>
              </a:solidFill>
              <a:latin typeface="Arial" panose="020B0604020202020204"/>
              <a:sym typeface="Arial" panose="020B0604020202020204"/>
            </a:endParaRPr>
          </a:p>
          <a:p>
            <a:pPr algn="ctr" defTabSz="1219200">
              <a:buClr>
                <a:srgbClr val="000000"/>
              </a:buClr>
            </a:pPr>
            <a:r>
              <a:rPr lang="en-US" sz="1335" kern="0" dirty="0">
                <a:solidFill>
                  <a:srgbClr val="FFFFFF"/>
                </a:solidFill>
                <a:latin typeface="Arial" panose="020B0604020202020204"/>
                <a:sym typeface="Arial" panose="020B0604020202020204"/>
              </a:rPr>
              <a:t>Техник ашиглалт үйлчилгээний алба</a:t>
            </a:r>
          </a:p>
          <a:p>
            <a:pPr algn="ctr" defTabSz="1219200">
              <a:buClr>
                <a:srgbClr val="000000"/>
              </a:buClr>
            </a:pPr>
            <a:endParaRPr lang="en-US" sz="1335" kern="0" dirty="0">
              <a:solidFill>
                <a:srgbClr val="FFFFFF"/>
              </a:solidFill>
              <a:latin typeface="Arial" panose="020B0604020202020204"/>
              <a:sym typeface="Arial" panose="020B0604020202020204"/>
            </a:endParaRPr>
          </a:p>
        </p:txBody>
      </p:sp>
      <p:cxnSp>
        <p:nvCxnSpPr>
          <p:cNvPr id="80" name="Straight Arrow Connector 79"/>
          <p:cNvCxnSpPr>
            <a:stCxn id="70" idx="2"/>
            <a:endCxn id="79" idx="0"/>
          </p:cNvCxnSpPr>
          <p:nvPr/>
        </p:nvCxnSpPr>
        <p:spPr>
          <a:xfrm flipH="1">
            <a:off x="1979903" y="2694731"/>
            <a:ext cx="941995" cy="287336"/>
          </a:xfrm>
          <a:prstGeom prst="straightConnector1">
            <a:avLst/>
          </a:prstGeom>
          <a:solidFill>
            <a:schemeClr val="accent2"/>
          </a:solidFill>
          <a:ln w="9525">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81" name="Straight Arrow Connector 80"/>
          <p:cNvCxnSpPr>
            <a:stCxn id="79" idx="2"/>
            <a:endCxn id="255" idx="0"/>
          </p:cNvCxnSpPr>
          <p:nvPr/>
        </p:nvCxnSpPr>
        <p:spPr>
          <a:xfrm>
            <a:off x="1979903" y="3579175"/>
            <a:ext cx="2227533" cy="597108"/>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9" idx="2"/>
            <a:endCxn id="78" idx="0"/>
          </p:cNvCxnSpPr>
          <p:nvPr/>
        </p:nvCxnSpPr>
        <p:spPr>
          <a:xfrm>
            <a:off x="1979903" y="3579175"/>
            <a:ext cx="663147" cy="597108"/>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9" idx="2"/>
          </p:cNvCxnSpPr>
          <p:nvPr/>
        </p:nvCxnSpPr>
        <p:spPr>
          <a:xfrm flipH="1">
            <a:off x="1165479" y="3579176"/>
            <a:ext cx="814424" cy="626369"/>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55" idx="2"/>
            <a:endCxn id="94" idx="0"/>
          </p:cNvCxnSpPr>
          <p:nvPr/>
        </p:nvCxnSpPr>
        <p:spPr>
          <a:xfrm flipH="1">
            <a:off x="3819606" y="4982965"/>
            <a:ext cx="387831" cy="700492"/>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255" idx="2"/>
            <a:endCxn id="286" idx="0"/>
          </p:cNvCxnSpPr>
          <p:nvPr/>
        </p:nvCxnSpPr>
        <p:spPr>
          <a:xfrm>
            <a:off x="4207437" y="4982965"/>
            <a:ext cx="1769860" cy="700492"/>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5" idx="2"/>
            <a:endCxn id="47" idx="0"/>
          </p:cNvCxnSpPr>
          <p:nvPr/>
        </p:nvCxnSpPr>
        <p:spPr>
          <a:xfrm flipH="1">
            <a:off x="8703856" y="2694729"/>
            <a:ext cx="1852768" cy="269435"/>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48" idx="0"/>
          </p:cNvCxnSpPr>
          <p:nvPr/>
        </p:nvCxnSpPr>
        <p:spPr>
          <a:xfrm>
            <a:off x="10556623" y="2694729"/>
            <a:ext cx="328651" cy="251635"/>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ounded Rectangle 93"/>
          <p:cNvSpPr/>
          <p:nvPr/>
        </p:nvSpPr>
        <p:spPr>
          <a:xfrm>
            <a:off x="2830316" y="5683456"/>
            <a:ext cx="1978579" cy="4887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a:solidFill>
                  <a:srgbClr val="FFFFFF"/>
                </a:solidFill>
                <a:latin typeface="Arial" panose="020B0604020202020204"/>
                <a:sym typeface="Arial" panose="020B0604020202020204"/>
              </a:rPr>
              <a:t>Нэмэлт үйлчилгээний хэсэг</a:t>
            </a:r>
          </a:p>
        </p:txBody>
      </p:sp>
      <p:sp>
        <p:nvSpPr>
          <p:cNvPr id="241" name="Rounded Rectangle 240"/>
          <p:cNvSpPr/>
          <p:nvPr/>
        </p:nvSpPr>
        <p:spPr>
          <a:xfrm>
            <a:off x="3137363" y="2982066"/>
            <a:ext cx="2140147" cy="59710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335" kern="0" dirty="0">
              <a:solidFill>
                <a:srgbClr val="FFFFFF"/>
              </a:solidFill>
              <a:latin typeface="Arial" panose="020B0604020202020204"/>
              <a:sym typeface="Arial" panose="020B0604020202020204"/>
            </a:endParaRPr>
          </a:p>
          <a:p>
            <a:pPr algn="ctr" defTabSz="1219200">
              <a:buClr>
                <a:srgbClr val="000000"/>
              </a:buClr>
            </a:pPr>
            <a:r>
              <a:rPr lang="en-US" sz="1335" kern="0" dirty="0">
                <a:solidFill>
                  <a:srgbClr val="FFFFFF"/>
                </a:solidFill>
                <a:latin typeface="Arial" panose="020B0604020202020204"/>
                <a:sym typeface="Arial" panose="020B0604020202020204"/>
              </a:rPr>
              <a:t>Техник ашиглалт хөгжүүлэлтийн хэлтэс</a:t>
            </a:r>
          </a:p>
          <a:p>
            <a:pPr algn="ctr" defTabSz="1219200">
              <a:buClr>
                <a:srgbClr val="000000"/>
              </a:buClr>
            </a:pPr>
            <a:endParaRPr lang="en-US" sz="1335" kern="0" dirty="0">
              <a:solidFill>
                <a:srgbClr val="FFFFFF"/>
              </a:solidFill>
              <a:latin typeface="Arial" panose="020B0604020202020204"/>
              <a:sym typeface="Arial" panose="020B0604020202020204"/>
            </a:endParaRPr>
          </a:p>
        </p:txBody>
      </p:sp>
      <p:cxnSp>
        <p:nvCxnSpPr>
          <p:cNvPr id="242" name="Straight Arrow Connector 241"/>
          <p:cNvCxnSpPr>
            <a:stCxn id="70" idx="2"/>
            <a:endCxn id="241" idx="0"/>
          </p:cNvCxnSpPr>
          <p:nvPr/>
        </p:nvCxnSpPr>
        <p:spPr>
          <a:xfrm>
            <a:off x="2921897" y="2694731"/>
            <a:ext cx="1285539" cy="287335"/>
          </a:xfrm>
          <a:prstGeom prst="straightConnector1">
            <a:avLst/>
          </a:prstGeom>
          <a:solidFill>
            <a:schemeClr val="accent2"/>
          </a:solidFill>
          <a:ln w="9525">
            <a:solidFill>
              <a:schemeClr val="tx1"/>
            </a:solidFill>
            <a:tailEnd type="triangle"/>
          </a:ln>
        </p:spPr>
        <p:style>
          <a:lnRef idx="3">
            <a:schemeClr val="accent5"/>
          </a:lnRef>
          <a:fillRef idx="0">
            <a:schemeClr val="accent5"/>
          </a:fillRef>
          <a:effectRef idx="2">
            <a:schemeClr val="accent5"/>
          </a:effectRef>
          <a:fontRef idx="minor">
            <a:schemeClr val="tx1"/>
          </a:fontRef>
        </p:style>
      </p:cxnSp>
      <p:sp>
        <p:nvSpPr>
          <p:cNvPr id="254" name="Rounded Rectangle 253"/>
          <p:cNvSpPr/>
          <p:nvPr/>
        </p:nvSpPr>
        <p:spPr>
          <a:xfrm>
            <a:off x="508000" y="4205544"/>
            <a:ext cx="1314957" cy="82771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a:solidFill>
                  <a:srgbClr val="FFFFFF"/>
                </a:solidFill>
                <a:latin typeface="Arial" panose="020B0604020202020204"/>
                <a:sym typeface="Arial" panose="020B0604020202020204"/>
              </a:rPr>
              <a:t>Дэд бүтэц ашиглалт үйлчилгээний хэлтэс</a:t>
            </a:r>
          </a:p>
        </p:txBody>
      </p:sp>
      <p:sp>
        <p:nvSpPr>
          <p:cNvPr id="255" name="Rounded Rectangle 254"/>
          <p:cNvSpPr/>
          <p:nvPr/>
        </p:nvSpPr>
        <p:spPr>
          <a:xfrm>
            <a:off x="3492664" y="4176284"/>
            <a:ext cx="1429545" cy="80668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a:solidFill>
                  <a:srgbClr val="FFFFFF"/>
                </a:solidFill>
                <a:latin typeface="Arial" panose="020B0604020202020204"/>
                <a:sym typeface="Arial" panose="020B0604020202020204"/>
              </a:rPr>
              <a:t>Систем ашиглалт үйлчилгээний хэлтэс</a:t>
            </a:r>
          </a:p>
        </p:txBody>
      </p:sp>
      <p:sp>
        <p:nvSpPr>
          <p:cNvPr id="286" name="Rounded Rectangle 285"/>
          <p:cNvSpPr/>
          <p:nvPr/>
        </p:nvSpPr>
        <p:spPr>
          <a:xfrm>
            <a:off x="4910496" y="5683456"/>
            <a:ext cx="2133600" cy="4887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a:solidFill>
                  <a:srgbClr val="FFFFFF"/>
                </a:solidFill>
                <a:latin typeface="Arial" panose="020B0604020202020204"/>
                <a:sym typeface="Arial" panose="020B0604020202020204"/>
              </a:rPr>
              <a:t>Дотоод болон төлбөр тооцооны хэсэг</a:t>
            </a:r>
          </a:p>
        </p:txBody>
      </p:sp>
      <p:sp>
        <p:nvSpPr>
          <p:cNvPr id="35" name="Rounded Rectangle 34"/>
          <p:cNvSpPr/>
          <p:nvPr/>
        </p:nvSpPr>
        <p:spPr>
          <a:xfrm>
            <a:off x="9702889" y="2076063"/>
            <a:ext cx="1707471" cy="61866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a:solidFill>
                  <a:srgbClr val="FFFFFF"/>
                </a:solidFill>
                <a:latin typeface="Arial" panose="020B0604020202020204"/>
                <a:sym typeface="Arial" panose="020B0604020202020204"/>
              </a:rPr>
              <a:t>Мэдээлэл технологийн газар</a:t>
            </a:r>
          </a:p>
        </p:txBody>
      </p:sp>
      <p:sp>
        <p:nvSpPr>
          <p:cNvPr id="36" name="Rounded Rectangle 35"/>
          <p:cNvSpPr/>
          <p:nvPr/>
        </p:nvSpPr>
        <p:spPr>
          <a:xfrm>
            <a:off x="5684426" y="1974661"/>
            <a:ext cx="1824575" cy="8214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a:solidFill>
                  <a:srgbClr val="FFFFFF"/>
                </a:solidFill>
                <a:latin typeface="Arial" panose="020B0604020202020204"/>
                <a:sym typeface="Arial" panose="020B0604020202020204"/>
              </a:rPr>
              <a:t>Техник төлөвлөлт &amp; техникийн байгуулалтын газар</a:t>
            </a:r>
          </a:p>
        </p:txBody>
      </p:sp>
      <p:sp>
        <p:nvSpPr>
          <p:cNvPr id="47" name="Rounded Rectangle 46"/>
          <p:cNvSpPr/>
          <p:nvPr/>
        </p:nvSpPr>
        <p:spPr>
          <a:xfrm>
            <a:off x="7704824" y="2964164"/>
            <a:ext cx="1998064" cy="6864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335" kern="0" dirty="0">
              <a:solidFill>
                <a:srgbClr val="FFFFFF"/>
              </a:solidFill>
              <a:latin typeface="Arial" panose="020B0604020202020204"/>
              <a:sym typeface="Arial" panose="020B0604020202020204"/>
            </a:endParaRPr>
          </a:p>
          <a:p>
            <a:pPr algn="ctr" defTabSz="1219200">
              <a:buClr>
                <a:srgbClr val="000000"/>
              </a:buClr>
            </a:pPr>
            <a:r>
              <a:rPr lang="en-US" sz="1335" kern="0" dirty="0">
                <a:solidFill>
                  <a:srgbClr val="FFFFFF"/>
                </a:solidFill>
                <a:latin typeface="Arial" panose="020B0604020202020204"/>
                <a:sym typeface="Arial" panose="020B0604020202020204"/>
              </a:rPr>
              <a:t>Мэдээлэл технологийн менежментийн алба</a:t>
            </a:r>
          </a:p>
          <a:p>
            <a:pPr algn="ctr" defTabSz="1219200">
              <a:buClr>
                <a:srgbClr val="000000"/>
              </a:buClr>
            </a:pPr>
            <a:endParaRPr lang="en-US" sz="1335" kern="0" dirty="0">
              <a:solidFill>
                <a:srgbClr val="FFFFFF"/>
              </a:solidFill>
              <a:latin typeface="Arial" panose="020B0604020202020204"/>
              <a:sym typeface="Arial" panose="020B0604020202020204"/>
            </a:endParaRPr>
          </a:p>
        </p:txBody>
      </p:sp>
      <p:sp>
        <p:nvSpPr>
          <p:cNvPr id="48" name="Rounded Rectangle 47"/>
          <p:cNvSpPr/>
          <p:nvPr/>
        </p:nvSpPr>
        <p:spPr>
          <a:xfrm>
            <a:off x="9886241" y="2946364"/>
            <a:ext cx="1998064" cy="68641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335" kern="0" dirty="0">
              <a:solidFill>
                <a:srgbClr val="FFFFFF"/>
              </a:solidFill>
              <a:latin typeface="Arial" panose="020B0604020202020204"/>
              <a:sym typeface="Arial" panose="020B0604020202020204"/>
            </a:endParaRPr>
          </a:p>
          <a:p>
            <a:pPr algn="ctr" defTabSz="1219200">
              <a:buClr>
                <a:srgbClr val="000000"/>
              </a:buClr>
            </a:pPr>
            <a:r>
              <a:rPr lang="en-US" sz="1335" kern="0" dirty="0">
                <a:solidFill>
                  <a:srgbClr val="FFFFFF"/>
                </a:solidFill>
                <a:latin typeface="Arial" panose="020B0604020202020204"/>
                <a:sym typeface="Arial" panose="020B0604020202020204"/>
              </a:rPr>
              <a:t>Систем хөгжүүлэлт, иинженерчлэлийн алба</a:t>
            </a:r>
          </a:p>
          <a:p>
            <a:pPr algn="ctr" defTabSz="1219200">
              <a:buClr>
                <a:srgbClr val="000000"/>
              </a:buClr>
            </a:pPr>
            <a:endParaRPr lang="en-US" sz="1335" kern="0" dirty="0">
              <a:solidFill>
                <a:srgbClr val="FFFFFF"/>
              </a:solidFill>
              <a:latin typeface="Arial" panose="020B0604020202020204"/>
              <a:sym typeface="Arial" panose="020B0604020202020204"/>
            </a:endParaRPr>
          </a:p>
        </p:txBody>
      </p:sp>
      <p:sp>
        <p:nvSpPr>
          <p:cNvPr id="92" name="Rounded Rectangle 91"/>
          <p:cNvSpPr/>
          <p:nvPr/>
        </p:nvSpPr>
        <p:spPr>
          <a:xfrm>
            <a:off x="5254755" y="4391082"/>
            <a:ext cx="1883989" cy="59710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335" kern="0" dirty="0">
              <a:solidFill>
                <a:srgbClr val="FFFFFF"/>
              </a:solidFill>
              <a:latin typeface="Arial" panose="020B0604020202020204"/>
              <a:sym typeface="Arial" panose="020B0604020202020204"/>
            </a:endParaRPr>
          </a:p>
          <a:p>
            <a:pPr algn="ctr" defTabSz="1219200">
              <a:buClr>
                <a:srgbClr val="000000"/>
              </a:buClr>
            </a:pPr>
            <a:r>
              <a:rPr lang="en-US" sz="1335" kern="0" dirty="0">
                <a:solidFill>
                  <a:srgbClr val="FFFFFF"/>
                </a:solidFill>
                <a:latin typeface="Arial" panose="020B0604020202020204"/>
                <a:sym typeface="Arial" panose="020B0604020202020204"/>
              </a:rPr>
              <a:t>Техникийн төлөвлөлтийн алба</a:t>
            </a:r>
          </a:p>
          <a:p>
            <a:pPr algn="ctr" defTabSz="1219200">
              <a:buClr>
                <a:srgbClr val="000000"/>
              </a:buClr>
            </a:pPr>
            <a:endParaRPr lang="en-US" sz="1335" kern="0" dirty="0">
              <a:solidFill>
                <a:srgbClr val="FFFFFF"/>
              </a:solidFill>
              <a:latin typeface="Arial" panose="020B0604020202020204"/>
              <a:sym typeface="Arial" panose="020B0604020202020204"/>
            </a:endParaRPr>
          </a:p>
        </p:txBody>
      </p:sp>
      <p:sp>
        <p:nvSpPr>
          <p:cNvPr id="11" name="Rounded Rectangle 10"/>
          <p:cNvSpPr/>
          <p:nvPr/>
        </p:nvSpPr>
        <p:spPr>
          <a:xfrm>
            <a:off x="7310735" y="4385494"/>
            <a:ext cx="1883989" cy="59710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335" kern="0" dirty="0">
              <a:solidFill>
                <a:srgbClr val="FFFFFF"/>
              </a:solidFill>
              <a:latin typeface="Arial" panose="020B0604020202020204"/>
              <a:sym typeface="Arial" panose="020B0604020202020204"/>
            </a:endParaRPr>
          </a:p>
          <a:p>
            <a:pPr algn="ctr" defTabSz="1219200">
              <a:buClr>
                <a:srgbClr val="000000"/>
              </a:buClr>
            </a:pPr>
            <a:r>
              <a:rPr lang="en-US" sz="1335" kern="0" dirty="0">
                <a:solidFill>
                  <a:srgbClr val="FFFFFF"/>
                </a:solidFill>
                <a:latin typeface="Arial" panose="020B0604020202020204"/>
                <a:sym typeface="Arial" panose="020B0604020202020204"/>
              </a:rPr>
              <a:t>Техникийн байгуулалтын алба</a:t>
            </a:r>
          </a:p>
          <a:p>
            <a:pPr algn="ctr" defTabSz="1219200">
              <a:buClr>
                <a:srgbClr val="000000"/>
              </a:buClr>
            </a:pPr>
            <a:endParaRPr lang="en-US" sz="1335" kern="0" dirty="0">
              <a:solidFill>
                <a:srgbClr val="FFFFFF"/>
              </a:solidFill>
              <a:latin typeface="Arial" panose="020B0604020202020204"/>
              <a:sym typeface="Arial" panose="020B0604020202020204"/>
            </a:endParaRPr>
          </a:p>
        </p:txBody>
      </p:sp>
      <p:cxnSp>
        <p:nvCxnSpPr>
          <p:cNvPr id="68" name="Straight Arrow Connector 67"/>
          <p:cNvCxnSpPr/>
          <p:nvPr/>
        </p:nvCxnSpPr>
        <p:spPr>
          <a:xfrm flipH="1">
            <a:off x="6196750" y="2796134"/>
            <a:ext cx="399964" cy="1594948"/>
          </a:xfrm>
          <a:prstGeom prst="straightConnector1">
            <a:avLst/>
          </a:prstGeom>
          <a:solidFill>
            <a:schemeClr val="accent2"/>
          </a:solidFill>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6596713" y="2796133"/>
            <a:ext cx="1656016" cy="1589360"/>
          </a:xfrm>
          <a:prstGeom prst="straightConnector1">
            <a:avLst/>
          </a:prstGeom>
          <a:solidFill>
            <a:schemeClr val="accent2"/>
          </a:solidFill>
          <a:ln>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p:cNvCxnSpPr/>
          <p:nvPr/>
        </p:nvCxnSpPr>
        <p:spPr>
          <a:xfrm flipH="1">
            <a:off x="2922533" y="1503589"/>
            <a:ext cx="3674815" cy="572475"/>
          </a:xfrm>
          <a:prstGeom prst="straightConnector1">
            <a:avLst/>
          </a:prstGeom>
          <a:solidFill>
            <a:schemeClr val="accent2"/>
          </a:solidFill>
          <a:ln w="9525">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3" name="Straight Arrow Connector 2"/>
          <p:cNvCxnSpPr/>
          <p:nvPr/>
        </p:nvCxnSpPr>
        <p:spPr>
          <a:xfrm>
            <a:off x="6597348" y="1503590"/>
            <a:ext cx="1" cy="471071"/>
          </a:xfrm>
          <a:prstGeom prst="straightConnector1">
            <a:avLst/>
          </a:prstGeom>
          <a:solidFill>
            <a:schemeClr val="accent2"/>
          </a:solidFill>
          <a:ln w="9525">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4" name="Straight Arrow Connector 3"/>
          <p:cNvCxnSpPr/>
          <p:nvPr/>
        </p:nvCxnSpPr>
        <p:spPr>
          <a:xfrm>
            <a:off x="6597347" y="1503590"/>
            <a:ext cx="3959912" cy="572473"/>
          </a:xfrm>
          <a:prstGeom prst="straightConnector1">
            <a:avLst/>
          </a:prstGeom>
          <a:solidFill>
            <a:schemeClr val="accent2"/>
          </a:solidFill>
          <a:ln w="9525">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5" name="Straight Arrow Connector 4"/>
          <p:cNvCxnSpPr/>
          <p:nvPr/>
        </p:nvCxnSpPr>
        <p:spPr>
          <a:xfrm flipH="1">
            <a:off x="2923803" y="1498509"/>
            <a:ext cx="3674815" cy="572475"/>
          </a:xfrm>
          <a:prstGeom prst="straightConnector1">
            <a:avLst/>
          </a:prstGeom>
          <a:solidFill>
            <a:schemeClr val="accent2"/>
          </a:solidFill>
          <a:ln w="9525">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6" name="Straight Arrow Connector 5"/>
          <p:cNvCxnSpPr/>
          <p:nvPr/>
        </p:nvCxnSpPr>
        <p:spPr>
          <a:xfrm>
            <a:off x="6598617" y="1498510"/>
            <a:ext cx="3959912" cy="572473"/>
          </a:xfrm>
          <a:prstGeom prst="straightConnector1">
            <a:avLst/>
          </a:prstGeom>
          <a:solidFill>
            <a:schemeClr val="accent2"/>
          </a:solidFill>
          <a:ln w="9525">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7" name="Straight Arrow Connector 6"/>
          <p:cNvCxnSpPr/>
          <p:nvPr/>
        </p:nvCxnSpPr>
        <p:spPr>
          <a:xfrm flipH="1">
            <a:off x="6194845" y="2796134"/>
            <a:ext cx="399964" cy="1594948"/>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594808" y="2796133"/>
            <a:ext cx="1656016" cy="1589360"/>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96712" y="1498510"/>
            <a:ext cx="3959912" cy="572473"/>
          </a:xfrm>
          <a:prstGeom prst="straightConnector1">
            <a:avLst/>
          </a:prstGeom>
          <a:solidFill>
            <a:schemeClr val="accent2"/>
          </a:solidFill>
          <a:ln w="9525">
            <a:solidFill>
              <a:schemeClr val="tx1"/>
            </a:solidFill>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2774315" y="-7620"/>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800" dirty="0">
                <a:solidFill>
                  <a:schemeClr val="tx1"/>
                </a:solidFill>
                <a:latin typeface="Arial" panose="020B0604020202020204" pitchFamily="34" charset="0"/>
                <a:cs typeface="Arial" panose="020B0604020202020204" pitchFamily="34" charset="0"/>
              </a:rPr>
              <a:t>   </a:t>
            </a:r>
            <a:r>
              <a:rPr lang="en-US" altLang="ko-KR" sz="3400" dirty="0">
                <a:solidFill>
                  <a:schemeClr val="tx1"/>
                </a:solidFill>
                <a:latin typeface="Arial" panose="020B0604020202020204" pitchFamily="34" charset="0"/>
                <a:cs typeface="Arial" panose="020B0604020202020204" pitchFamily="34" charset="0"/>
              </a:rPr>
              <a:t>																				</a:t>
            </a:r>
            <a:r>
              <a:rPr lang="en-US" altLang="en-US" sz="9600" b="1" dirty="0">
                <a:solidFill>
                  <a:schemeClr val="tx1"/>
                </a:solidFill>
                <a:latin typeface="Times New Roman" panose="02020603050405020304" pitchFamily="18" charset="0"/>
                <a:cs typeface="Times New Roman" panose="02020603050405020304" pitchFamily="18" charset="0"/>
              </a:rPr>
              <a:t>Хамтран ажилладаг газрууд</a:t>
            </a:r>
            <a:r>
              <a:rPr lang="en-US" altLang="ko-KR" sz="3400" dirty="0">
                <a:solidFill>
                  <a:schemeClr val="tx1"/>
                </a:solidFill>
                <a:latin typeface="Arial" panose="020B0604020202020204" pitchFamily="34" charset="0"/>
                <a:cs typeface="Arial" panose="020B0604020202020204" pitchFamily="34" charset="0"/>
              </a:rPr>
              <a:t>																		</a:t>
            </a:r>
            <a:endParaRPr lang="ko-KR" altLang="en-US" sz="3400" dirty="0">
              <a:solidFill>
                <a:schemeClr val="tx1"/>
              </a:solidFill>
              <a:latin typeface="Arial" panose="020B0604020202020204" pitchFamily="34" charset="0"/>
              <a:cs typeface="Arial" panose="020B0604020202020204" pitchFamily="34" charset="0"/>
            </a:endParaRPr>
          </a:p>
        </p:txBody>
      </p:sp>
      <p:sp>
        <p:nvSpPr>
          <p:cNvPr id="5" name="Rounded Rectangle 4"/>
          <p:cNvSpPr/>
          <p:nvPr/>
        </p:nvSpPr>
        <p:spPr>
          <a:xfrm>
            <a:off x="5460800" y="1946215"/>
            <a:ext cx="2540000" cy="609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465" kern="0" dirty="0">
                <a:solidFill>
                  <a:srgbClr val="FFFFFF"/>
                </a:solidFill>
                <a:latin typeface="Arial" panose="020B0604020202020204"/>
                <a:sym typeface="Arial" panose="020B0604020202020204"/>
              </a:rPr>
              <a:t>Хэрэглэгчийн үйлчилгээний газар</a:t>
            </a:r>
          </a:p>
        </p:txBody>
      </p:sp>
      <p:sp>
        <p:nvSpPr>
          <p:cNvPr id="9" name="Rounded Rectangle 8"/>
          <p:cNvSpPr/>
          <p:nvPr/>
        </p:nvSpPr>
        <p:spPr>
          <a:xfrm>
            <a:off x="1117600" y="3124200"/>
            <a:ext cx="2133600" cy="711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a:solidFill>
                  <a:srgbClr val="FFFFFF"/>
                </a:solidFill>
                <a:latin typeface="Arial" panose="020B0604020202020204"/>
                <a:sym typeface="Arial" panose="020B0604020202020204"/>
              </a:rPr>
              <a:t>SOMD</a:t>
            </a:r>
          </a:p>
        </p:txBody>
      </p:sp>
      <p:sp>
        <p:nvSpPr>
          <p:cNvPr id="10" name="Rounded Rectangle 9"/>
          <p:cNvSpPr/>
          <p:nvPr/>
        </p:nvSpPr>
        <p:spPr>
          <a:xfrm>
            <a:off x="5466736" y="3754763"/>
            <a:ext cx="2540000" cy="609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465" kern="0" dirty="0" err="1">
                <a:solidFill>
                  <a:srgbClr val="FFFFFF"/>
                </a:solidFill>
                <a:latin typeface="Arial" panose="020B0604020202020204"/>
                <a:sym typeface="Arial" panose="020B0604020202020204"/>
              </a:rPr>
              <a:t>Mobifinance</a:t>
            </a:r>
            <a:endParaRPr lang="en-US" sz="1465" kern="0" dirty="0">
              <a:solidFill>
                <a:srgbClr val="FFFFFF"/>
              </a:solidFill>
              <a:latin typeface="Arial" panose="020B0604020202020204"/>
              <a:sym typeface="Arial" panose="020B0604020202020204"/>
            </a:endParaRPr>
          </a:p>
        </p:txBody>
      </p:sp>
      <p:sp>
        <p:nvSpPr>
          <p:cNvPr id="11" name="Rounded Rectangle 10"/>
          <p:cNvSpPr/>
          <p:nvPr/>
        </p:nvSpPr>
        <p:spPr>
          <a:xfrm>
            <a:off x="5460800" y="1093976"/>
            <a:ext cx="2540000" cy="609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465" kern="0" dirty="0">
                <a:solidFill>
                  <a:srgbClr val="FFFFFF"/>
                </a:solidFill>
                <a:latin typeface="Arial" panose="020B0604020202020204"/>
                <a:sym typeface="Arial" panose="020B0604020202020204"/>
              </a:rPr>
              <a:t>Мэдээлэл технологийн газар</a:t>
            </a:r>
          </a:p>
        </p:txBody>
      </p:sp>
      <p:sp>
        <p:nvSpPr>
          <p:cNvPr id="12" name="Rounded Rectangle 11"/>
          <p:cNvSpPr/>
          <p:nvPr/>
        </p:nvSpPr>
        <p:spPr>
          <a:xfrm>
            <a:off x="5486400" y="4648200"/>
            <a:ext cx="2540000" cy="609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465" kern="0" dirty="0" err="1">
                <a:solidFill>
                  <a:srgbClr val="FFFFFF"/>
                </a:solidFill>
                <a:latin typeface="Arial" panose="020B0604020202020204"/>
                <a:sym typeface="Arial" panose="020B0604020202020204"/>
              </a:rPr>
              <a:t>Mobinet</a:t>
            </a:r>
            <a:endParaRPr lang="en-US" sz="1465" kern="0" dirty="0">
              <a:solidFill>
                <a:srgbClr val="FFFFFF"/>
              </a:solidFill>
              <a:latin typeface="Arial" panose="020B0604020202020204"/>
              <a:sym typeface="Arial" panose="020B0604020202020204"/>
            </a:endParaRPr>
          </a:p>
        </p:txBody>
      </p:sp>
      <p:cxnSp>
        <p:nvCxnSpPr>
          <p:cNvPr id="14" name="Straight Arrow Connector 13"/>
          <p:cNvCxnSpPr>
            <a:stCxn id="9" idx="3"/>
            <a:endCxn id="12" idx="1"/>
          </p:cNvCxnSpPr>
          <p:nvPr/>
        </p:nvCxnSpPr>
        <p:spPr>
          <a:xfrm>
            <a:off x="3251200" y="3479800"/>
            <a:ext cx="2235200" cy="1473200"/>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10" idx="1"/>
          </p:cNvCxnSpPr>
          <p:nvPr/>
        </p:nvCxnSpPr>
        <p:spPr>
          <a:xfrm>
            <a:off x="3251200" y="3479800"/>
            <a:ext cx="2215536" cy="579763"/>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a:endCxn id="5" idx="1"/>
          </p:cNvCxnSpPr>
          <p:nvPr/>
        </p:nvCxnSpPr>
        <p:spPr>
          <a:xfrm flipV="1">
            <a:off x="3251200" y="2251016"/>
            <a:ext cx="2209600" cy="1228785"/>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3"/>
            <a:endCxn id="11" idx="1"/>
          </p:cNvCxnSpPr>
          <p:nvPr/>
        </p:nvCxnSpPr>
        <p:spPr>
          <a:xfrm flipV="1">
            <a:off x="3251200" y="1398776"/>
            <a:ext cx="2209600" cy="2081024"/>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8777649" y="2029043"/>
            <a:ext cx="1219200" cy="304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465" kern="0" dirty="0">
                <a:solidFill>
                  <a:srgbClr val="FFFFFF"/>
                </a:solidFill>
                <a:latin typeface="Arial" panose="020B0604020202020204"/>
                <a:sym typeface="Arial" panose="020B0604020202020204"/>
              </a:rPr>
              <a:t>Call center</a:t>
            </a:r>
          </a:p>
        </p:txBody>
      </p:sp>
      <p:sp>
        <p:nvSpPr>
          <p:cNvPr id="46" name="Rounded Rectangle 45">
            <a:hlinkClick r:id="" action="ppaction://noaction"/>
          </p:cNvPr>
          <p:cNvSpPr/>
          <p:nvPr/>
        </p:nvSpPr>
        <p:spPr>
          <a:xfrm>
            <a:off x="8777649" y="2410043"/>
            <a:ext cx="1219200" cy="304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465" kern="0" dirty="0">
                <a:solidFill>
                  <a:srgbClr val="FFFFFF"/>
                </a:solidFill>
                <a:latin typeface="Arial" panose="020B0604020202020204"/>
                <a:sym typeface="Arial" panose="020B0604020202020204"/>
              </a:rPr>
              <a:t>Care</a:t>
            </a:r>
          </a:p>
        </p:txBody>
      </p:sp>
      <p:sp>
        <p:nvSpPr>
          <p:cNvPr id="47" name="Rounded Rectangle 46"/>
          <p:cNvSpPr/>
          <p:nvPr/>
        </p:nvSpPr>
        <p:spPr>
          <a:xfrm>
            <a:off x="8777649" y="2791043"/>
            <a:ext cx="1219200" cy="304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465" kern="0" dirty="0">
                <a:solidFill>
                  <a:srgbClr val="FFFFFF"/>
                </a:solidFill>
                <a:latin typeface="Arial" panose="020B0604020202020204"/>
                <a:sym typeface="Arial" panose="020B0604020202020204"/>
              </a:rPr>
              <a:t>Back office</a:t>
            </a:r>
          </a:p>
        </p:txBody>
      </p:sp>
      <p:cxnSp>
        <p:nvCxnSpPr>
          <p:cNvPr id="49" name="Straight Arrow Connector 48"/>
          <p:cNvCxnSpPr>
            <a:stCxn id="5" idx="3"/>
            <a:endCxn id="45" idx="1"/>
          </p:cNvCxnSpPr>
          <p:nvPr/>
        </p:nvCxnSpPr>
        <p:spPr>
          <a:xfrm flipV="1">
            <a:off x="8000801" y="2181443"/>
            <a:ext cx="776849" cy="69572"/>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5" idx="3"/>
            <a:endCxn id="46" idx="1"/>
          </p:cNvCxnSpPr>
          <p:nvPr/>
        </p:nvCxnSpPr>
        <p:spPr>
          <a:xfrm>
            <a:off x="8000801" y="2251015"/>
            <a:ext cx="776849" cy="311428"/>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 idx="3"/>
            <a:endCxn id="47" idx="1"/>
          </p:cNvCxnSpPr>
          <p:nvPr/>
        </p:nvCxnSpPr>
        <p:spPr>
          <a:xfrm>
            <a:off x="8000801" y="2251015"/>
            <a:ext cx="776849" cy="692428"/>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ounded Rectangle 79"/>
          <p:cNvSpPr/>
          <p:nvPr/>
        </p:nvSpPr>
        <p:spPr>
          <a:xfrm>
            <a:off x="5460800" y="2871444"/>
            <a:ext cx="2540000" cy="609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465" kern="0" dirty="0">
                <a:solidFill>
                  <a:srgbClr val="FFFFFF"/>
                </a:solidFill>
                <a:latin typeface="Arial" panose="020B0604020202020204"/>
                <a:sym typeface="Arial" panose="020B0604020202020204"/>
              </a:rPr>
              <a:t>Vendor</a:t>
            </a:r>
          </a:p>
        </p:txBody>
      </p:sp>
      <p:cxnSp>
        <p:nvCxnSpPr>
          <p:cNvPr id="87" name="Straight Arrow Connector 86"/>
          <p:cNvCxnSpPr>
            <a:stCxn id="9" idx="3"/>
            <a:endCxn id="80" idx="1"/>
          </p:cNvCxnSpPr>
          <p:nvPr/>
        </p:nvCxnSpPr>
        <p:spPr>
          <a:xfrm flipV="1">
            <a:off x="3251200" y="3176245"/>
            <a:ext cx="2209600" cy="303556"/>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5486400" y="5550076"/>
            <a:ext cx="2540000" cy="609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465" kern="0" dirty="0">
                <a:solidFill>
                  <a:srgbClr val="FFFFFF"/>
                </a:solidFill>
                <a:latin typeface="Arial" panose="020B0604020202020204"/>
                <a:sym typeface="Arial" panose="020B0604020202020204"/>
              </a:rPr>
              <a:t>Bank, </a:t>
            </a:r>
            <a:r>
              <a:rPr lang="en-US" sz="1465" kern="0" dirty="0" err="1">
                <a:solidFill>
                  <a:srgbClr val="FFFFFF"/>
                </a:solidFill>
                <a:latin typeface="Arial" panose="020B0604020202020204"/>
                <a:sym typeface="Arial" panose="020B0604020202020204"/>
              </a:rPr>
              <a:t>Qpay</a:t>
            </a:r>
            <a:r>
              <a:rPr lang="en-US" sz="1465" kern="0" dirty="0">
                <a:solidFill>
                  <a:srgbClr val="FFFFFF"/>
                </a:solidFill>
                <a:latin typeface="Arial" panose="020B0604020202020204"/>
                <a:sym typeface="Arial" panose="020B0604020202020204"/>
              </a:rPr>
              <a:t>, datacenter, television</a:t>
            </a:r>
          </a:p>
        </p:txBody>
      </p:sp>
      <p:cxnSp>
        <p:nvCxnSpPr>
          <p:cNvPr id="30" name="Straight Arrow Connector 29"/>
          <p:cNvCxnSpPr>
            <a:stCxn id="9" idx="3"/>
            <a:endCxn id="29" idx="1"/>
          </p:cNvCxnSpPr>
          <p:nvPr/>
        </p:nvCxnSpPr>
        <p:spPr>
          <a:xfrm>
            <a:off x="3251200" y="3479801"/>
            <a:ext cx="2235200" cy="2375076"/>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9533890" y="3361690"/>
            <a:ext cx="309880" cy="368300"/>
          </a:xfrm>
          <a:prstGeom prst="rect">
            <a:avLst/>
          </a:prstGeom>
          <a:noFill/>
        </p:spPr>
        <p:txBody>
          <a:bodyPr wrap="none" rtlCol="0">
            <a:spAutoFit/>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2251612" y="40758"/>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800" dirty="0">
                <a:solidFill>
                  <a:schemeClr val="tx1"/>
                </a:solidFill>
                <a:latin typeface="Arial" panose="020B0604020202020204" pitchFamily="34" charset="0"/>
                <a:cs typeface="Arial" panose="020B0604020202020204" pitchFamily="34" charset="0"/>
              </a:rPr>
              <a:t>   </a:t>
            </a:r>
            <a:r>
              <a:rPr lang="en-US" altLang="ko-KR" sz="3400" dirty="0">
                <a:solidFill>
                  <a:schemeClr val="tx1"/>
                </a:solidFill>
                <a:latin typeface="Arial" panose="020B0604020202020204" pitchFamily="34" charset="0"/>
                <a:cs typeface="Arial" panose="020B0604020202020204" pitchFamily="34" charset="0"/>
              </a:rPr>
              <a:t>																				</a:t>
            </a:r>
            <a:r>
              <a:rPr lang="en-US" altLang="en-US" sz="9600" b="1" dirty="0">
                <a:solidFill>
                  <a:schemeClr val="tx1"/>
                </a:solidFill>
                <a:latin typeface="Times New Roman" panose="02020603050405020304" pitchFamily="18" charset="0"/>
                <a:cs typeface="Times New Roman" panose="02020603050405020304" pitchFamily="18" charset="0"/>
              </a:rPr>
              <a:t>Миний хийдэг ажлууд</a:t>
            </a:r>
            <a:r>
              <a:rPr lang="en-US" altLang="ko-KR" sz="3400" dirty="0">
                <a:solidFill>
                  <a:schemeClr val="tx1"/>
                </a:solidFill>
                <a:latin typeface="Arial" panose="020B0604020202020204" pitchFamily="34" charset="0"/>
                <a:cs typeface="Arial" panose="020B0604020202020204" pitchFamily="34" charset="0"/>
              </a:rPr>
              <a:t>																		</a:t>
            </a:r>
            <a:endParaRPr lang="ko-KR" altLang="en-US" sz="3400" dirty="0">
              <a:solidFill>
                <a:schemeClr val="tx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1893668" y="1295400"/>
            <a:ext cx="1524000" cy="1524000"/>
          </a:xfrm>
          <a:prstGeom prst="rect">
            <a:avLst/>
          </a:prstGeom>
        </p:spPr>
      </p:pic>
      <p:sp>
        <p:nvSpPr>
          <p:cNvPr id="8" name="Google Shape;824;p43"/>
          <p:cNvSpPr txBox="1"/>
          <p:nvPr/>
        </p:nvSpPr>
        <p:spPr>
          <a:xfrm>
            <a:off x="877668" y="2805411"/>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a:solidFill>
                  <a:srgbClr val="494949"/>
                </a:solidFill>
                <a:cs typeface="Segoe UI" panose="020B0502040204020203" pitchFamily="34" charset="0"/>
              </a:rPr>
              <a:t>Гомдолд хариулах</a:t>
            </a:r>
            <a:endParaRPr lang="en-US" sz="1465" kern="0" dirty="0">
              <a:solidFill>
                <a:srgbClr val="494949"/>
              </a:solidFill>
              <a:cs typeface="Segoe UI" panose="020B0502040204020203" pitchFamily="34" charset="0"/>
            </a:endParaRPr>
          </a:p>
        </p:txBody>
      </p:sp>
      <p:pic>
        <p:nvPicPr>
          <p:cNvPr id="9" name="Picture 8"/>
          <p:cNvPicPr>
            <a:picLocks noChangeAspect="1"/>
          </p:cNvPicPr>
          <p:nvPr/>
        </p:nvPicPr>
        <p:blipFill>
          <a:blip r:embed="rId5"/>
          <a:stretch>
            <a:fillRect/>
          </a:stretch>
        </p:blipFill>
        <p:spPr>
          <a:xfrm>
            <a:off x="4165600" y="1397000"/>
            <a:ext cx="1422400" cy="1422400"/>
          </a:xfrm>
          <a:prstGeom prst="rect">
            <a:avLst/>
          </a:prstGeom>
        </p:spPr>
      </p:pic>
      <p:sp>
        <p:nvSpPr>
          <p:cNvPr id="10" name="Google Shape;824;p43"/>
          <p:cNvSpPr txBox="1"/>
          <p:nvPr/>
        </p:nvSpPr>
        <p:spPr>
          <a:xfrm>
            <a:off x="3352800" y="2819401"/>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a:solidFill>
                  <a:srgbClr val="494949"/>
                </a:solidFill>
                <a:cs typeface="Segoe UI" panose="020B0502040204020203" pitchFamily="34" charset="0"/>
              </a:rPr>
              <a:t>VAS систем хяналт</a:t>
            </a:r>
            <a:endParaRPr lang="en-US" sz="1465" kern="0" dirty="0">
              <a:solidFill>
                <a:srgbClr val="494949"/>
              </a:solidFill>
              <a:cs typeface="Segoe UI" panose="020B0502040204020203" pitchFamily="34" charset="0"/>
            </a:endParaRPr>
          </a:p>
        </p:txBody>
      </p:sp>
      <p:pic>
        <p:nvPicPr>
          <p:cNvPr id="12" name="Picture 11"/>
          <p:cNvPicPr>
            <a:picLocks noChangeAspect="1"/>
          </p:cNvPicPr>
          <p:nvPr/>
        </p:nvPicPr>
        <p:blipFill>
          <a:blip r:embed="rId6"/>
          <a:stretch>
            <a:fillRect/>
          </a:stretch>
        </p:blipFill>
        <p:spPr>
          <a:xfrm>
            <a:off x="6620412" y="1337839"/>
            <a:ext cx="1524000" cy="1524000"/>
          </a:xfrm>
          <a:prstGeom prst="rect">
            <a:avLst/>
          </a:prstGeom>
        </p:spPr>
      </p:pic>
      <p:sp>
        <p:nvSpPr>
          <p:cNvPr id="13" name="Google Shape;824;p43"/>
          <p:cNvSpPr txBox="1"/>
          <p:nvPr/>
        </p:nvSpPr>
        <p:spPr>
          <a:xfrm>
            <a:off x="5651305" y="2805411"/>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a:solidFill>
                  <a:srgbClr val="494949"/>
                </a:solidFill>
                <a:cs typeface="Segoe UI" panose="020B0502040204020203" pitchFamily="34" charset="0"/>
              </a:rPr>
              <a:t>Billing систем хяналт</a:t>
            </a:r>
            <a:endParaRPr lang="en-US" sz="1465" kern="0" dirty="0">
              <a:solidFill>
                <a:srgbClr val="494949"/>
              </a:solidFill>
              <a:cs typeface="Segoe UI" panose="020B0502040204020203" pitchFamily="34" charset="0"/>
            </a:endParaRPr>
          </a:p>
        </p:txBody>
      </p:sp>
      <p:pic>
        <p:nvPicPr>
          <p:cNvPr id="14" name="Picture 13"/>
          <p:cNvPicPr>
            <a:picLocks noChangeAspect="1"/>
          </p:cNvPicPr>
          <p:nvPr/>
        </p:nvPicPr>
        <p:blipFill>
          <a:blip r:embed="rId7"/>
          <a:stretch>
            <a:fillRect/>
          </a:stretch>
        </p:blipFill>
        <p:spPr>
          <a:xfrm>
            <a:off x="1538068" y="3471439"/>
            <a:ext cx="1727200" cy="1727200"/>
          </a:xfrm>
          <a:prstGeom prst="rect">
            <a:avLst/>
          </a:prstGeom>
        </p:spPr>
      </p:pic>
      <p:sp>
        <p:nvSpPr>
          <p:cNvPr id="15" name="Google Shape;824;p43"/>
          <p:cNvSpPr txBox="1"/>
          <p:nvPr/>
        </p:nvSpPr>
        <p:spPr>
          <a:xfrm>
            <a:off x="727612" y="5112749"/>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a:solidFill>
                  <a:srgbClr val="494949"/>
                </a:solidFill>
                <a:cs typeface="Segoe UI" panose="020B0502040204020203" pitchFamily="34" charset="0"/>
              </a:rPr>
              <a:t>Гэмтэл саатлийг засах</a:t>
            </a:r>
            <a:endParaRPr lang="en-US" sz="1465" kern="0" dirty="0">
              <a:solidFill>
                <a:srgbClr val="494949"/>
              </a:solidFill>
              <a:cs typeface="Segoe UI" panose="020B0502040204020203" pitchFamily="34" charset="0"/>
            </a:endParaRPr>
          </a:p>
        </p:txBody>
      </p:sp>
      <p:pic>
        <p:nvPicPr>
          <p:cNvPr id="16" name="Picture 15"/>
          <p:cNvPicPr>
            <a:picLocks noChangeAspect="1"/>
          </p:cNvPicPr>
          <p:nvPr/>
        </p:nvPicPr>
        <p:blipFill>
          <a:blip r:embed="rId8"/>
          <a:stretch>
            <a:fillRect/>
          </a:stretch>
        </p:blipFill>
        <p:spPr>
          <a:xfrm>
            <a:off x="4075725" y="3504579"/>
            <a:ext cx="1694060" cy="1694060"/>
          </a:xfrm>
          <a:prstGeom prst="rect">
            <a:avLst/>
          </a:prstGeom>
        </p:spPr>
      </p:pic>
      <p:sp>
        <p:nvSpPr>
          <p:cNvPr id="17" name="Google Shape;824;p43"/>
          <p:cNvSpPr txBox="1"/>
          <p:nvPr/>
        </p:nvSpPr>
        <p:spPr>
          <a:xfrm>
            <a:off x="3263705" y="5112747"/>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a:solidFill>
                  <a:srgbClr val="494949"/>
                </a:solidFill>
                <a:cs typeface="Segoe UI" panose="020B0502040204020203" pitchFamily="34" charset="0"/>
              </a:rPr>
              <a:t>Support-д мэдэгдэх</a:t>
            </a:r>
            <a:endParaRPr lang="en-US" sz="1465" kern="0" dirty="0">
              <a:solidFill>
                <a:srgbClr val="494949"/>
              </a:solidFill>
              <a:cs typeface="Segoe UI" panose="020B0502040204020203" pitchFamily="34" charset="0"/>
            </a:endParaRPr>
          </a:p>
        </p:txBody>
      </p:sp>
      <p:pic>
        <p:nvPicPr>
          <p:cNvPr id="18" name="Picture 17"/>
          <p:cNvPicPr>
            <a:picLocks noChangeAspect="1"/>
          </p:cNvPicPr>
          <p:nvPr/>
        </p:nvPicPr>
        <p:blipFill>
          <a:blip r:embed="rId9"/>
          <a:stretch>
            <a:fillRect/>
          </a:stretch>
        </p:blipFill>
        <p:spPr>
          <a:xfrm>
            <a:off x="6529753" y="3471047"/>
            <a:ext cx="1705319" cy="1705319"/>
          </a:xfrm>
          <a:prstGeom prst="rect">
            <a:avLst/>
          </a:prstGeom>
        </p:spPr>
      </p:pic>
      <p:sp>
        <p:nvSpPr>
          <p:cNvPr id="19" name="Google Shape;824;p43"/>
          <p:cNvSpPr txBox="1"/>
          <p:nvPr/>
        </p:nvSpPr>
        <p:spPr>
          <a:xfrm>
            <a:off x="5858411" y="5112746"/>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a:solidFill>
                  <a:srgbClr val="494949"/>
                </a:solidFill>
                <a:cs typeface="Segoe UI" panose="020B0502040204020203" pitchFamily="34" charset="0"/>
              </a:rPr>
              <a:t>Ажлын захиалга хийх</a:t>
            </a:r>
            <a:endParaRPr lang="en-US" sz="1465" kern="0" dirty="0">
              <a:solidFill>
                <a:srgbClr val="494949"/>
              </a:solidFill>
              <a:cs typeface="Segoe UI" panose="020B0502040204020203" pitchFamily="34" charset="0"/>
            </a:endParaRPr>
          </a:p>
        </p:txBody>
      </p:sp>
      <p:pic>
        <p:nvPicPr>
          <p:cNvPr id="1026" name="Picture 2" descr="VOO - Apps on Google Pla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64024" y="885826"/>
            <a:ext cx="2434853" cy="2434853"/>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824;p43"/>
          <p:cNvSpPr txBox="1"/>
          <p:nvPr/>
        </p:nvSpPr>
        <p:spPr>
          <a:xfrm>
            <a:off x="8057451" y="2770906"/>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err="1">
                <a:solidFill>
                  <a:srgbClr val="494949"/>
                </a:solidFill>
                <a:cs typeface="Segoe UI" panose="020B0502040204020203" pitchFamily="34" charset="0"/>
              </a:rPr>
              <a:t>Voo</a:t>
            </a:r>
            <a:r>
              <a:rPr lang="en-US" sz="1465" b="1" kern="0" dirty="0">
                <a:solidFill>
                  <a:srgbClr val="494949"/>
                </a:solidFill>
                <a:cs typeface="Segoe UI" panose="020B0502040204020203" pitchFamily="34" charset="0"/>
              </a:rPr>
              <a:t> систем хяналт</a:t>
            </a:r>
            <a:endParaRPr lang="en-US" sz="1465" kern="0" dirty="0">
              <a:solidFill>
                <a:srgbClr val="494949"/>
              </a:solidFill>
              <a:cs typeface="Segoe UI" panose="020B0502040204020203" pitchFamily="34" charset="0"/>
            </a:endParaRPr>
          </a:p>
        </p:txBody>
      </p:sp>
      <p:pic>
        <p:nvPicPr>
          <p:cNvPr id="22" name="Picture 21"/>
          <p:cNvPicPr>
            <a:picLocks noChangeAspect="1"/>
          </p:cNvPicPr>
          <p:nvPr/>
        </p:nvPicPr>
        <p:blipFill>
          <a:blip r:embed="rId11"/>
          <a:stretch>
            <a:fillRect/>
          </a:stretch>
        </p:blipFill>
        <p:spPr>
          <a:xfrm>
            <a:off x="8712589" y="3385544"/>
            <a:ext cx="1727200" cy="1727200"/>
          </a:xfrm>
          <a:prstGeom prst="rect">
            <a:avLst/>
          </a:prstGeom>
        </p:spPr>
      </p:pic>
      <p:sp>
        <p:nvSpPr>
          <p:cNvPr id="26" name="Google Shape;824;p43"/>
          <p:cNvSpPr txBox="1"/>
          <p:nvPr/>
        </p:nvSpPr>
        <p:spPr>
          <a:xfrm>
            <a:off x="8180363" y="5108418"/>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a:solidFill>
                  <a:srgbClr val="494949"/>
                </a:solidFill>
                <a:cs typeface="Segoe UI" panose="020B0502040204020203" pitchFamily="34" charset="0"/>
              </a:rPr>
              <a:t>Өрөө эргэлт</a:t>
            </a:r>
            <a:endParaRPr lang="en-US" sz="1465" kern="0" dirty="0">
              <a:solidFill>
                <a:srgbClr val="494949"/>
              </a:solidFill>
              <a:cs typeface="Segoe UI"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2870253" y="27320"/>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   </a:t>
            </a:r>
            <a:r>
              <a:rPr kumimoji="0" lang="en-US" altLang="ko-KR" sz="34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																				</a:t>
            </a:r>
            <a:r>
              <a:rPr lang="en-US" altLang="ko-KR" sz="9600" b="1" noProof="0" dirty="0">
                <a:solidFill>
                  <a:prstClr val="black"/>
                </a:solidFill>
                <a:latin typeface="Times New Roman" panose="02020603050405020304" pitchFamily="18" charset="0"/>
                <a:cs typeface="Times New Roman" panose="02020603050405020304" pitchFamily="18" charset="0"/>
              </a:rPr>
              <a:t>VAS</a:t>
            </a:r>
            <a:r>
              <a:rPr lang="mn-MN" altLang="ko-KR" sz="9600" b="1" dirty="0">
                <a:solidFill>
                  <a:prstClr val="black"/>
                </a:solidFill>
                <a:latin typeface="Times New Roman" panose="02020603050405020304" pitchFamily="18" charset="0"/>
                <a:cs typeface="Times New Roman" panose="02020603050405020304" pitchFamily="18" charset="0"/>
              </a:rPr>
              <a:t>,</a:t>
            </a:r>
            <a:r>
              <a:rPr lang="en-US" altLang="ko-KR" sz="9600" b="1" noProof="0" dirty="0">
                <a:solidFill>
                  <a:prstClr val="black"/>
                </a:solidFill>
                <a:latin typeface="Times New Roman" panose="02020603050405020304" pitchFamily="18" charset="0"/>
                <a:cs typeface="Times New Roman" panose="02020603050405020304" pitchFamily="18" charset="0"/>
              </a:rPr>
              <a:t> IBS </a:t>
            </a:r>
            <a:r>
              <a:rPr lang="mn-MN" altLang="ko-KR" sz="9600" b="1" noProof="0" dirty="0">
                <a:solidFill>
                  <a:prstClr val="black"/>
                </a:solidFill>
                <a:latin typeface="Times New Roman" panose="02020603050405020304" pitchFamily="18" charset="0"/>
                <a:cs typeface="Times New Roman" panose="02020603050405020304" pitchFamily="18" charset="0"/>
              </a:rPr>
              <a:t>хэсгийн системүүд</a:t>
            </a:r>
            <a:r>
              <a:rPr kumimoji="0" lang="en-US" altLang="ko-KR" sz="34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																		</a:t>
            </a:r>
            <a:endParaRPr kumimoji="0" lang="ko-KR" altLang="en-US" sz="34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7" name="AutoShape 2" descr="File:Zabbix logo.svg - Wikimedia Commons"/>
          <p:cNvSpPr>
            <a:spLocks noChangeAspect="1" noChangeArrowheads="1"/>
          </p:cNvSpPr>
          <p:nvPr/>
        </p:nvSpPr>
        <p:spPr bwMode="auto">
          <a:xfrm>
            <a:off x="1927274" y="607519"/>
            <a:ext cx="131199" cy="1311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marL="0" marR="0" lvl="0" indent="0" algn="l" defTabSz="1219200" rtl="0" eaLnBrk="1" fontAlgn="auto" latinLnBrk="0" hangingPunct="1">
              <a:lnSpc>
                <a:spcPct val="100000"/>
              </a:lnSpc>
              <a:spcBef>
                <a:spcPts val="0"/>
              </a:spcBef>
              <a:spcAft>
                <a:spcPts val="0"/>
              </a:spcAft>
              <a:buClr>
                <a:srgbClr val="000000"/>
              </a:buClr>
              <a:buSzTx/>
              <a:buFontTx/>
              <a:buNone/>
              <a:tabLst/>
              <a:defRPr/>
            </a:pPr>
            <a:endParaRPr kumimoji="0" lang="en-US" sz="1865"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8" name="AutoShape 4" descr="File:Zabbix logo.svg - Wikimedia Commons"/>
          <p:cNvSpPr>
            <a:spLocks noChangeAspect="1" noChangeArrowheads="1"/>
          </p:cNvSpPr>
          <p:nvPr/>
        </p:nvSpPr>
        <p:spPr bwMode="auto">
          <a:xfrm>
            <a:off x="2130474" y="810719"/>
            <a:ext cx="131199" cy="1311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marL="0" marR="0" lvl="0" indent="0" algn="l" defTabSz="1219200" rtl="0" eaLnBrk="1" fontAlgn="auto" latinLnBrk="0" hangingPunct="1">
              <a:lnSpc>
                <a:spcPct val="100000"/>
              </a:lnSpc>
              <a:spcBef>
                <a:spcPts val="0"/>
              </a:spcBef>
              <a:spcAft>
                <a:spcPts val="0"/>
              </a:spcAft>
              <a:buClr>
                <a:srgbClr val="000000"/>
              </a:buClr>
              <a:buSzTx/>
              <a:buFontTx/>
              <a:buNone/>
              <a:tabLst/>
              <a:defRPr/>
            </a:pPr>
            <a:endParaRPr kumimoji="0" lang="en-US" sz="1865"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68" name="Content Placeholder 2"/>
          <p:cNvSpPr txBox="1">
            <a:spLocks/>
          </p:cNvSpPr>
          <p:nvPr/>
        </p:nvSpPr>
        <p:spPr>
          <a:xfrm>
            <a:off x="10417556" y="4412598"/>
            <a:ext cx="990600" cy="59897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lang="en-US" sz="1000" b="1" dirty="0">
              <a:latin typeface="Times New Roman" panose="02020603050405020304" pitchFamily="18" charset="0"/>
              <a:cs typeface="Times New Roman" panose="02020603050405020304" pitchFamily="18" charset="0"/>
            </a:endParaRPr>
          </a:p>
        </p:txBody>
      </p:sp>
      <p:sp>
        <p:nvSpPr>
          <p:cNvPr id="113" name="Rectangle 112"/>
          <p:cNvSpPr/>
          <p:nvPr/>
        </p:nvSpPr>
        <p:spPr>
          <a:xfrm>
            <a:off x="4981707" y="2721078"/>
            <a:ext cx="2570439" cy="861774"/>
          </a:xfrm>
          <a:prstGeom prst="rect">
            <a:avLst/>
          </a:prstGeom>
          <a:noFill/>
        </p:spPr>
        <p:txBody>
          <a:bodyPr wrap="square" lIns="121920" tIns="60960" rIns="121920" bIns="60960">
            <a:spAutoFit/>
          </a:bodyPr>
          <a:lstStyle/>
          <a:p>
            <a:pPr algn="ctr" defTabSz="1219170">
              <a:buClr>
                <a:srgbClr val="000000"/>
              </a:buClr>
            </a:pPr>
            <a:r>
              <a:rPr lang="en-US" sz="4800" kern="0" dirty="0">
                <a:ln w="0"/>
                <a:solidFill>
                  <a:srgbClr val="3D3D3D"/>
                </a:solidFill>
                <a:effectLst>
                  <a:outerShdw blurRad="38100" dist="19050" dir="2700000" algn="tl" rotWithShape="0">
                    <a:srgbClr val="3D3D3D">
                      <a:alpha val="40000"/>
                    </a:srgbClr>
                  </a:outerShdw>
                </a:effectLst>
                <a:latin typeface="Arial"/>
                <a:cs typeface="Arial"/>
                <a:sym typeface="Arial"/>
              </a:rPr>
              <a:t>Shift</a:t>
            </a:r>
          </a:p>
        </p:txBody>
      </p:sp>
      <p:cxnSp>
        <p:nvCxnSpPr>
          <p:cNvPr id="114" name="Straight Arrow Connector 113"/>
          <p:cNvCxnSpPr/>
          <p:nvPr/>
        </p:nvCxnSpPr>
        <p:spPr>
          <a:xfrm flipV="1">
            <a:off x="6956635" y="1163748"/>
            <a:ext cx="4030185" cy="2003508"/>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6956634" y="1400580"/>
            <a:ext cx="4119629" cy="1766676"/>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6987073" y="1674486"/>
            <a:ext cx="4143717" cy="1492771"/>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6987074" y="1966161"/>
            <a:ext cx="4212513" cy="1188149"/>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6987073" y="2244506"/>
            <a:ext cx="4244372" cy="922752"/>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6956635" y="2519910"/>
            <a:ext cx="4306668" cy="647344"/>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6987073" y="2822896"/>
            <a:ext cx="4296591" cy="344357"/>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6987073" y="3110784"/>
            <a:ext cx="4328756" cy="56469"/>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Content Placeholder 2"/>
          <p:cNvSpPr txBox="1">
            <a:spLocks/>
          </p:cNvSpPr>
          <p:nvPr/>
        </p:nvSpPr>
        <p:spPr>
          <a:xfrm>
            <a:off x="10275745" y="686200"/>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AMZ</a:t>
            </a:r>
          </a:p>
        </p:txBody>
      </p:sp>
      <p:sp>
        <p:nvSpPr>
          <p:cNvPr id="123" name="Content Placeholder 2"/>
          <p:cNvSpPr txBox="1">
            <a:spLocks/>
          </p:cNvSpPr>
          <p:nvPr/>
        </p:nvSpPr>
        <p:spPr>
          <a:xfrm>
            <a:off x="10892719" y="1220470"/>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err="1">
                <a:solidFill>
                  <a:srgbClr val="494949"/>
                </a:solidFill>
                <a:latin typeface="Times New Roman" panose="02020603050405020304" pitchFamily="18" charset="0"/>
                <a:cs typeface="Times New Roman" panose="02020603050405020304" pitchFamily="18" charset="0"/>
              </a:rPr>
              <a:t>BankGW</a:t>
            </a:r>
            <a:endParaRPr lang="en-US" sz="1333" b="1" kern="0" dirty="0">
              <a:solidFill>
                <a:srgbClr val="494949"/>
              </a:solidFill>
              <a:latin typeface="Times New Roman" panose="02020603050405020304" pitchFamily="18" charset="0"/>
              <a:cs typeface="Times New Roman" panose="02020603050405020304" pitchFamily="18" charset="0"/>
            </a:endParaRPr>
          </a:p>
        </p:txBody>
      </p:sp>
      <p:sp>
        <p:nvSpPr>
          <p:cNvPr id="124" name="Content Placeholder 2"/>
          <p:cNvSpPr txBox="1">
            <a:spLocks/>
          </p:cNvSpPr>
          <p:nvPr/>
        </p:nvSpPr>
        <p:spPr>
          <a:xfrm>
            <a:off x="10655429" y="1171473"/>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AMS</a:t>
            </a:r>
          </a:p>
        </p:txBody>
      </p:sp>
      <p:sp>
        <p:nvSpPr>
          <p:cNvPr id="125" name="Content Placeholder 2"/>
          <p:cNvSpPr txBox="1">
            <a:spLocks/>
          </p:cNvSpPr>
          <p:nvPr/>
        </p:nvSpPr>
        <p:spPr>
          <a:xfrm>
            <a:off x="11046113" y="2560008"/>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MGAME</a:t>
            </a:r>
          </a:p>
        </p:txBody>
      </p:sp>
      <p:sp>
        <p:nvSpPr>
          <p:cNvPr id="126" name="Content Placeholder 2"/>
          <p:cNvSpPr txBox="1">
            <a:spLocks/>
          </p:cNvSpPr>
          <p:nvPr/>
        </p:nvSpPr>
        <p:spPr>
          <a:xfrm>
            <a:off x="10909935" y="2073802"/>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FNF</a:t>
            </a:r>
          </a:p>
        </p:txBody>
      </p:sp>
      <p:sp>
        <p:nvSpPr>
          <p:cNvPr id="127" name="Content Placeholder 2"/>
          <p:cNvSpPr txBox="1">
            <a:spLocks/>
          </p:cNvSpPr>
          <p:nvPr/>
        </p:nvSpPr>
        <p:spPr>
          <a:xfrm>
            <a:off x="10600075" y="1981484"/>
            <a:ext cx="21844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Roaming</a:t>
            </a:r>
          </a:p>
        </p:txBody>
      </p:sp>
      <p:sp>
        <p:nvSpPr>
          <p:cNvPr id="128" name="Content Placeholder 2"/>
          <p:cNvSpPr txBox="1">
            <a:spLocks/>
          </p:cNvSpPr>
          <p:nvPr/>
        </p:nvSpPr>
        <p:spPr>
          <a:xfrm>
            <a:off x="10990706" y="3581522"/>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USSD</a:t>
            </a:r>
          </a:p>
        </p:txBody>
      </p:sp>
      <p:sp>
        <p:nvSpPr>
          <p:cNvPr id="129" name="Content Placeholder 2"/>
          <p:cNvSpPr txBox="1">
            <a:spLocks/>
          </p:cNvSpPr>
          <p:nvPr/>
        </p:nvSpPr>
        <p:spPr>
          <a:xfrm>
            <a:off x="10808335" y="1505620"/>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MBA</a:t>
            </a:r>
          </a:p>
        </p:txBody>
      </p:sp>
      <p:sp>
        <p:nvSpPr>
          <p:cNvPr id="130" name="Content Placeholder 2"/>
          <p:cNvSpPr txBox="1">
            <a:spLocks/>
          </p:cNvSpPr>
          <p:nvPr/>
        </p:nvSpPr>
        <p:spPr>
          <a:xfrm>
            <a:off x="11127273" y="2941326"/>
            <a:ext cx="1491259"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err="1">
                <a:solidFill>
                  <a:srgbClr val="494949"/>
                </a:solidFill>
                <a:latin typeface="Times New Roman" panose="02020603050405020304" pitchFamily="18" charset="0"/>
                <a:cs typeface="Times New Roman" panose="02020603050405020304" pitchFamily="18" charset="0"/>
              </a:rPr>
              <a:t>MagicVoice</a:t>
            </a:r>
            <a:endParaRPr lang="en-US" sz="1333" b="1" kern="0" dirty="0">
              <a:solidFill>
                <a:srgbClr val="494949"/>
              </a:solidFill>
              <a:latin typeface="Times New Roman" panose="02020603050405020304" pitchFamily="18" charset="0"/>
              <a:cs typeface="Times New Roman" panose="02020603050405020304" pitchFamily="18" charset="0"/>
            </a:endParaRPr>
          </a:p>
        </p:txBody>
      </p:sp>
      <p:sp>
        <p:nvSpPr>
          <p:cNvPr id="131" name="Content Placeholder 2"/>
          <p:cNvSpPr txBox="1">
            <a:spLocks/>
          </p:cNvSpPr>
          <p:nvPr/>
        </p:nvSpPr>
        <p:spPr>
          <a:xfrm>
            <a:off x="11097302" y="3273608"/>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SMSGW</a:t>
            </a:r>
          </a:p>
        </p:txBody>
      </p:sp>
      <p:sp>
        <p:nvSpPr>
          <p:cNvPr id="132" name="Content Placeholder 2"/>
          <p:cNvSpPr txBox="1">
            <a:spLocks/>
          </p:cNvSpPr>
          <p:nvPr/>
        </p:nvSpPr>
        <p:spPr>
          <a:xfrm>
            <a:off x="10961010" y="2668926"/>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MCA</a:t>
            </a:r>
          </a:p>
        </p:txBody>
      </p:sp>
      <p:sp>
        <p:nvSpPr>
          <p:cNvPr id="133" name="Content Placeholder 2"/>
          <p:cNvSpPr txBox="1">
            <a:spLocks/>
          </p:cNvSpPr>
          <p:nvPr/>
        </p:nvSpPr>
        <p:spPr>
          <a:xfrm>
            <a:off x="10950213" y="3908333"/>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VAT</a:t>
            </a:r>
          </a:p>
        </p:txBody>
      </p:sp>
      <p:cxnSp>
        <p:nvCxnSpPr>
          <p:cNvPr id="134" name="Straight Arrow Connector 133"/>
          <p:cNvCxnSpPr/>
          <p:nvPr/>
        </p:nvCxnSpPr>
        <p:spPr>
          <a:xfrm>
            <a:off x="6997151" y="3179799"/>
            <a:ext cx="4318679" cy="213516"/>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6997151" y="3170796"/>
            <a:ext cx="4296591" cy="513875"/>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997151" y="3163312"/>
            <a:ext cx="4286513" cy="836423"/>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6997150" y="3172109"/>
            <a:ext cx="4276229" cy="1142696"/>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6966712" y="3179799"/>
            <a:ext cx="4289505" cy="1463689"/>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6966712" y="3154303"/>
            <a:ext cx="4264733" cy="1789441"/>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2" name="Content Placeholder 2"/>
          <p:cNvSpPr txBox="1">
            <a:spLocks/>
          </p:cNvSpPr>
          <p:nvPr/>
        </p:nvSpPr>
        <p:spPr>
          <a:xfrm>
            <a:off x="10986820" y="4731530"/>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err="1">
                <a:solidFill>
                  <a:srgbClr val="494949"/>
                </a:solidFill>
                <a:latin typeface="Times New Roman" panose="02020603050405020304" pitchFamily="18" charset="0"/>
                <a:cs typeface="Times New Roman" panose="02020603050405020304" pitchFamily="18" charset="0"/>
              </a:rPr>
              <a:t>Monpay</a:t>
            </a:r>
            <a:endParaRPr lang="en-US" sz="1333" b="1" kern="0" dirty="0">
              <a:solidFill>
                <a:srgbClr val="494949"/>
              </a:solidFill>
              <a:latin typeface="Times New Roman" panose="02020603050405020304" pitchFamily="18" charset="0"/>
              <a:cs typeface="Times New Roman" panose="02020603050405020304" pitchFamily="18" charset="0"/>
            </a:endParaRPr>
          </a:p>
        </p:txBody>
      </p:sp>
      <p:sp>
        <p:nvSpPr>
          <p:cNvPr id="143" name="Content Placeholder 2"/>
          <p:cNvSpPr txBox="1">
            <a:spLocks/>
          </p:cNvSpPr>
          <p:nvPr/>
        </p:nvSpPr>
        <p:spPr>
          <a:xfrm>
            <a:off x="10950213" y="5024778"/>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endParaRPr lang="en-US" sz="1333" b="1" kern="0" dirty="0">
              <a:solidFill>
                <a:srgbClr val="494949"/>
              </a:solidFill>
              <a:latin typeface="Times New Roman" panose="02020603050405020304" pitchFamily="18" charset="0"/>
              <a:cs typeface="Times New Roman" panose="02020603050405020304" pitchFamily="18" charset="0"/>
            </a:endParaRPr>
          </a:p>
        </p:txBody>
      </p:sp>
      <p:sp>
        <p:nvSpPr>
          <p:cNvPr id="144" name="Content Placeholder 2"/>
          <p:cNvSpPr txBox="1">
            <a:spLocks/>
          </p:cNvSpPr>
          <p:nvPr/>
        </p:nvSpPr>
        <p:spPr>
          <a:xfrm>
            <a:off x="11239191" y="4754358"/>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endParaRPr lang="en-US" sz="1333" b="1" kern="0" dirty="0">
              <a:solidFill>
                <a:srgbClr val="494949"/>
              </a:solidFill>
              <a:latin typeface="Times New Roman" panose="02020603050405020304" pitchFamily="18" charset="0"/>
              <a:cs typeface="Times New Roman" panose="02020603050405020304" pitchFamily="18" charset="0"/>
            </a:endParaRPr>
          </a:p>
        </p:txBody>
      </p:sp>
      <p:sp>
        <p:nvSpPr>
          <p:cNvPr id="145" name="Content Placeholder 2"/>
          <p:cNvSpPr txBox="1">
            <a:spLocks/>
          </p:cNvSpPr>
          <p:nvPr/>
        </p:nvSpPr>
        <p:spPr>
          <a:xfrm>
            <a:off x="10939221" y="4251467"/>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ZMS</a:t>
            </a:r>
          </a:p>
        </p:txBody>
      </p:sp>
      <p:sp>
        <p:nvSpPr>
          <p:cNvPr id="74" name="Content Placeholder 2"/>
          <p:cNvSpPr txBox="1">
            <a:spLocks noChangeAspect="1"/>
          </p:cNvSpPr>
          <p:nvPr/>
        </p:nvSpPr>
        <p:spPr>
          <a:xfrm flipH="1">
            <a:off x="1078890" y="4412598"/>
            <a:ext cx="990600" cy="59897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lang="en-US" sz="1000" b="1" dirty="0">
              <a:solidFill>
                <a:srgbClr val="FFFFFF"/>
              </a:solidFill>
              <a:latin typeface="Times New Roman" panose="02020603050405020304" pitchFamily="18" charset="0"/>
              <a:cs typeface="Times New Roman" panose="02020603050405020304" pitchFamily="18" charset="0"/>
            </a:endParaRPr>
          </a:p>
        </p:txBody>
      </p:sp>
      <p:cxnSp>
        <p:nvCxnSpPr>
          <p:cNvPr id="76" name="Straight Arrow Connector 75"/>
          <p:cNvCxnSpPr>
            <a:cxnSpLocks noChangeAspect="1"/>
          </p:cNvCxnSpPr>
          <p:nvPr/>
        </p:nvCxnSpPr>
        <p:spPr>
          <a:xfrm flipH="1" flipV="1">
            <a:off x="1500226" y="1163748"/>
            <a:ext cx="4030185" cy="2003508"/>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noChangeAspect="1"/>
          </p:cNvCxnSpPr>
          <p:nvPr/>
        </p:nvCxnSpPr>
        <p:spPr>
          <a:xfrm flipH="1" flipV="1">
            <a:off x="1356256" y="1674486"/>
            <a:ext cx="4143717" cy="1492771"/>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noChangeAspect="1"/>
          </p:cNvCxnSpPr>
          <p:nvPr/>
        </p:nvCxnSpPr>
        <p:spPr>
          <a:xfrm flipH="1" flipV="1">
            <a:off x="1255601" y="2244506"/>
            <a:ext cx="4244372" cy="922752"/>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cxnSpLocks noChangeAspect="1"/>
          </p:cNvCxnSpPr>
          <p:nvPr/>
        </p:nvCxnSpPr>
        <p:spPr>
          <a:xfrm flipH="1" flipV="1">
            <a:off x="1203382" y="2822896"/>
            <a:ext cx="4296591" cy="344357"/>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noChangeAspect="1"/>
          </p:cNvSpPr>
          <p:nvPr/>
        </p:nvSpPr>
        <p:spPr>
          <a:xfrm flipH="1">
            <a:off x="216033" y="686200"/>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 </a:t>
            </a:r>
          </a:p>
          <a:p>
            <a:pPr defTabSz="1219170"/>
            <a:r>
              <a:rPr lang="en-US" sz="1333" b="1" kern="0" dirty="0">
                <a:solidFill>
                  <a:srgbClr val="FFFFFF"/>
                </a:solidFill>
                <a:latin typeface="Times New Roman" panose="02020603050405020304" pitchFamily="18" charset="0"/>
                <a:cs typeface="Times New Roman" panose="02020603050405020304" pitchFamily="18" charset="0"/>
              </a:rPr>
              <a:t>AMZ</a:t>
            </a:r>
          </a:p>
        </p:txBody>
      </p:sp>
      <p:sp>
        <p:nvSpPr>
          <p:cNvPr id="85" name="Content Placeholder 2"/>
          <p:cNvSpPr txBox="1">
            <a:spLocks noChangeAspect="1"/>
          </p:cNvSpPr>
          <p:nvPr/>
        </p:nvSpPr>
        <p:spPr>
          <a:xfrm flipH="1">
            <a:off x="273527" y="1220470"/>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 </a:t>
            </a:r>
          </a:p>
          <a:p>
            <a:pPr defTabSz="1219170"/>
            <a:r>
              <a:rPr lang="en-US" sz="1333" b="1" kern="0" dirty="0" err="1">
                <a:solidFill>
                  <a:srgbClr val="FFFFFF"/>
                </a:solidFill>
                <a:latin typeface="Times New Roman" panose="02020603050405020304" pitchFamily="18" charset="0"/>
                <a:cs typeface="Times New Roman" panose="02020603050405020304" pitchFamily="18" charset="0"/>
              </a:rPr>
              <a:t>BankGW</a:t>
            </a:r>
            <a:endParaRPr lang="en-US" sz="1333" b="1" kern="0" dirty="0">
              <a:solidFill>
                <a:srgbClr val="FFFFFF"/>
              </a:solidFill>
              <a:latin typeface="Times New Roman" panose="02020603050405020304" pitchFamily="18" charset="0"/>
              <a:cs typeface="Times New Roman" panose="02020603050405020304" pitchFamily="18" charset="0"/>
            </a:endParaRPr>
          </a:p>
        </p:txBody>
      </p:sp>
      <p:sp>
        <p:nvSpPr>
          <p:cNvPr id="86" name="Content Placeholder 2"/>
          <p:cNvSpPr txBox="1">
            <a:spLocks noChangeAspect="1"/>
          </p:cNvSpPr>
          <p:nvPr/>
        </p:nvSpPr>
        <p:spPr>
          <a:xfrm flipH="1">
            <a:off x="510817" y="1171473"/>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AMS</a:t>
            </a:r>
          </a:p>
        </p:txBody>
      </p:sp>
      <p:sp>
        <p:nvSpPr>
          <p:cNvPr id="87" name="Content Placeholder 2"/>
          <p:cNvSpPr txBox="1">
            <a:spLocks noChangeAspect="1"/>
          </p:cNvSpPr>
          <p:nvPr/>
        </p:nvSpPr>
        <p:spPr>
          <a:xfrm flipH="1">
            <a:off x="120133" y="2560008"/>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 MGAME</a:t>
            </a:r>
          </a:p>
        </p:txBody>
      </p:sp>
      <p:sp>
        <p:nvSpPr>
          <p:cNvPr id="88" name="Content Placeholder 2"/>
          <p:cNvSpPr txBox="1">
            <a:spLocks noChangeAspect="1"/>
          </p:cNvSpPr>
          <p:nvPr/>
        </p:nvSpPr>
        <p:spPr>
          <a:xfrm flipH="1">
            <a:off x="256311" y="2073802"/>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 </a:t>
            </a:r>
          </a:p>
          <a:p>
            <a:pPr defTabSz="1219170"/>
            <a:r>
              <a:rPr lang="en-US" sz="1333" b="1" kern="0" dirty="0">
                <a:solidFill>
                  <a:srgbClr val="FFFFFF"/>
                </a:solidFill>
                <a:latin typeface="Times New Roman" panose="02020603050405020304" pitchFamily="18" charset="0"/>
                <a:cs typeface="Times New Roman" panose="02020603050405020304" pitchFamily="18" charset="0"/>
              </a:rPr>
              <a:t>FNF</a:t>
            </a:r>
          </a:p>
        </p:txBody>
      </p:sp>
      <p:sp>
        <p:nvSpPr>
          <p:cNvPr id="89" name="Content Placeholder 2"/>
          <p:cNvSpPr txBox="1">
            <a:spLocks noChangeAspect="1"/>
          </p:cNvSpPr>
          <p:nvPr/>
        </p:nvSpPr>
        <p:spPr>
          <a:xfrm flipH="1">
            <a:off x="-297429" y="1981484"/>
            <a:ext cx="21844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Roaming</a:t>
            </a:r>
          </a:p>
        </p:txBody>
      </p:sp>
      <p:sp>
        <p:nvSpPr>
          <p:cNvPr id="90" name="Content Placeholder 2"/>
          <p:cNvSpPr txBox="1">
            <a:spLocks noChangeAspect="1"/>
          </p:cNvSpPr>
          <p:nvPr/>
        </p:nvSpPr>
        <p:spPr>
          <a:xfrm flipH="1">
            <a:off x="175540" y="3581522"/>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 </a:t>
            </a:r>
          </a:p>
          <a:p>
            <a:pPr defTabSz="1219170"/>
            <a:r>
              <a:rPr lang="en-US" sz="1333" b="1" kern="0" dirty="0">
                <a:solidFill>
                  <a:srgbClr val="FFFFFF"/>
                </a:solidFill>
                <a:latin typeface="Times New Roman" panose="02020603050405020304" pitchFamily="18" charset="0"/>
                <a:cs typeface="Times New Roman" panose="02020603050405020304" pitchFamily="18" charset="0"/>
              </a:rPr>
              <a:t>USSD</a:t>
            </a:r>
          </a:p>
        </p:txBody>
      </p:sp>
      <p:sp>
        <p:nvSpPr>
          <p:cNvPr id="91" name="Content Placeholder 2"/>
          <p:cNvSpPr txBox="1">
            <a:spLocks noChangeAspect="1"/>
          </p:cNvSpPr>
          <p:nvPr/>
        </p:nvSpPr>
        <p:spPr>
          <a:xfrm flipH="1">
            <a:off x="357911" y="1505620"/>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 </a:t>
            </a:r>
          </a:p>
          <a:p>
            <a:pPr defTabSz="1219170"/>
            <a:r>
              <a:rPr lang="en-US" sz="1333" b="1" kern="0" dirty="0">
                <a:solidFill>
                  <a:srgbClr val="FFFFFF"/>
                </a:solidFill>
                <a:latin typeface="Times New Roman" panose="02020603050405020304" pitchFamily="18" charset="0"/>
                <a:cs typeface="Times New Roman" panose="02020603050405020304" pitchFamily="18" charset="0"/>
              </a:rPr>
              <a:t>MBA</a:t>
            </a:r>
          </a:p>
        </p:txBody>
      </p:sp>
      <p:sp>
        <p:nvSpPr>
          <p:cNvPr id="92" name="Content Placeholder 2"/>
          <p:cNvSpPr txBox="1">
            <a:spLocks noChangeAspect="1"/>
          </p:cNvSpPr>
          <p:nvPr/>
        </p:nvSpPr>
        <p:spPr>
          <a:xfrm flipH="1">
            <a:off x="-131486" y="2941326"/>
            <a:ext cx="1491259"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 </a:t>
            </a:r>
          </a:p>
          <a:p>
            <a:pPr defTabSz="1219170"/>
            <a:r>
              <a:rPr lang="en-US" sz="1333" b="1" kern="0" dirty="0" err="1">
                <a:solidFill>
                  <a:srgbClr val="FFFFFF"/>
                </a:solidFill>
                <a:latin typeface="Times New Roman" panose="02020603050405020304" pitchFamily="18" charset="0"/>
                <a:cs typeface="Times New Roman" panose="02020603050405020304" pitchFamily="18" charset="0"/>
              </a:rPr>
              <a:t>MagicVoice</a:t>
            </a:r>
            <a:endParaRPr lang="en-US" sz="1333" b="1" kern="0" dirty="0">
              <a:solidFill>
                <a:srgbClr val="FFFFFF"/>
              </a:solidFill>
              <a:latin typeface="Times New Roman" panose="02020603050405020304" pitchFamily="18" charset="0"/>
              <a:cs typeface="Times New Roman" panose="02020603050405020304" pitchFamily="18" charset="0"/>
            </a:endParaRPr>
          </a:p>
        </p:txBody>
      </p:sp>
      <p:sp>
        <p:nvSpPr>
          <p:cNvPr id="94" name="Content Placeholder 2"/>
          <p:cNvSpPr txBox="1">
            <a:spLocks noChangeAspect="1"/>
          </p:cNvSpPr>
          <p:nvPr/>
        </p:nvSpPr>
        <p:spPr>
          <a:xfrm flipH="1">
            <a:off x="68944" y="3273608"/>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 </a:t>
            </a:r>
          </a:p>
          <a:p>
            <a:pPr defTabSz="1219170"/>
            <a:r>
              <a:rPr lang="en-US" sz="1333" b="1" kern="0" dirty="0">
                <a:solidFill>
                  <a:srgbClr val="FFFFFF"/>
                </a:solidFill>
                <a:latin typeface="Times New Roman" panose="02020603050405020304" pitchFamily="18" charset="0"/>
                <a:cs typeface="Times New Roman" panose="02020603050405020304" pitchFamily="18" charset="0"/>
              </a:rPr>
              <a:t>SMSGW</a:t>
            </a:r>
          </a:p>
        </p:txBody>
      </p:sp>
      <p:sp>
        <p:nvSpPr>
          <p:cNvPr id="95" name="Content Placeholder 2"/>
          <p:cNvSpPr txBox="1">
            <a:spLocks noChangeAspect="1"/>
          </p:cNvSpPr>
          <p:nvPr/>
        </p:nvSpPr>
        <p:spPr>
          <a:xfrm flipH="1">
            <a:off x="205236" y="2668926"/>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 </a:t>
            </a:r>
          </a:p>
          <a:p>
            <a:pPr defTabSz="1219170"/>
            <a:r>
              <a:rPr lang="en-US" sz="1333" b="1" kern="0" dirty="0">
                <a:solidFill>
                  <a:srgbClr val="FFFFFF"/>
                </a:solidFill>
                <a:latin typeface="Times New Roman" panose="02020603050405020304" pitchFamily="18" charset="0"/>
                <a:cs typeface="Times New Roman" panose="02020603050405020304" pitchFamily="18" charset="0"/>
              </a:rPr>
              <a:t>MCA</a:t>
            </a:r>
          </a:p>
        </p:txBody>
      </p:sp>
      <p:sp>
        <p:nvSpPr>
          <p:cNvPr id="96" name="Content Placeholder 2"/>
          <p:cNvSpPr txBox="1">
            <a:spLocks noChangeAspect="1"/>
          </p:cNvSpPr>
          <p:nvPr/>
        </p:nvSpPr>
        <p:spPr>
          <a:xfrm flipH="1">
            <a:off x="216033" y="3908333"/>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 </a:t>
            </a:r>
          </a:p>
          <a:p>
            <a:pPr defTabSz="1219170"/>
            <a:r>
              <a:rPr lang="en-US" sz="1333" b="1" kern="0" dirty="0">
                <a:solidFill>
                  <a:srgbClr val="FFFFFF"/>
                </a:solidFill>
                <a:latin typeface="Times New Roman" panose="02020603050405020304" pitchFamily="18" charset="0"/>
                <a:cs typeface="Times New Roman" panose="02020603050405020304" pitchFamily="18" charset="0"/>
              </a:rPr>
              <a:t>VAT</a:t>
            </a:r>
          </a:p>
        </p:txBody>
      </p:sp>
      <p:cxnSp>
        <p:nvCxnSpPr>
          <p:cNvPr id="97" name="Straight Arrow Connector 96"/>
          <p:cNvCxnSpPr>
            <a:cxnSpLocks noChangeAspect="1"/>
          </p:cNvCxnSpPr>
          <p:nvPr/>
        </p:nvCxnSpPr>
        <p:spPr>
          <a:xfrm flipH="1">
            <a:off x="1171216" y="3179799"/>
            <a:ext cx="4318679" cy="213516"/>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noChangeAspect="1"/>
          </p:cNvCxnSpPr>
          <p:nvPr/>
        </p:nvCxnSpPr>
        <p:spPr>
          <a:xfrm flipH="1">
            <a:off x="1203382" y="3163312"/>
            <a:ext cx="4286513" cy="836423"/>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cxnSpLocks noChangeAspect="1"/>
          </p:cNvCxnSpPr>
          <p:nvPr/>
        </p:nvCxnSpPr>
        <p:spPr>
          <a:xfrm flipH="1">
            <a:off x="1230829" y="3179799"/>
            <a:ext cx="4289505" cy="1463689"/>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cxnSpLocks noChangeAspect="1"/>
          </p:cNvCxnSpPr>
          <p:nvPr/>
        </p:nvCxnSpPr>
        <p:spPr>
          <a:xfrm flipH="1">
            <a:off x="1380344" y="3211033"/>
            <a:ext cx="4038138" cy="2357183"/>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Content Placeholder 2"/>
          <p:cNvSpPr txBox="1">
            <a:spLocks noChangeAspect="1"/>
          </p:cNvSpPr>
          <p:nvPr/>
        </p:nvSpPr>
        <p:spPr>
          <a:xfrm flipH="1">
            <a:off x="313448" y="5402198"/>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err="1">
                <a:solidFill>
                  <a:srgbClr val="FFFFFF"/>
                </a:solidFill>
                <a:latin typeface="Times New Roman" panose="02020603050405020304" pitchFamily="18" charset="0"/>
                <a:cs typeface="Times New Roman" panose="02020603050405020304" pitchFamily="18" charset="0"/>
              </a:rPr>
              <a:t>Monpay</a:t>
            </a:r>
            <a:endParaRPr lang="en-US" sz="1333" b="1" kern="0" dirty="0">
              <a:solidFill>
                <a:srgbClr val="FFFFFF"/>
              </a:solidFill>
              <a:latin typeface="Times New Roman" panose="02020603050405020304" pitchFamily="18" charset="0"/>
              <a:cs typeface="Times New Roman" panose="02020603050405020304" pitchFamily="18" charset="0"/>
            </a:endParaRPr>
          </a:p>
        </p:txBody>
      </p:sp>
      <p:sp>
        <p:nvSpPr>
          <p:cNvPr id="106" name="Content Placeholder 2"/>
          <p:cNvSpPr txBox="1">
            <a:spLocks noChangeAspect="1"/>
          </p:cNvSpPr>
          <p:nvPr/>
        </p:nvSpPr>
        <p:spPr>
          <a:xfrm flipH="1">
            <a:off x="216033" y="5024778"/>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endParaRPr lang="en-US" sz="1333" b="1" kern="0" dirty="0">
              <a:solidFill>
                <a:srgbClr val="FFFFFF"/>
              </a:solidFill>
              <a:latin typeface="Times New Roman" panose="02020603050405020304" pitchFamily="18" charset="0"/>
              <a:cs typeface="Times New Roman" panose="02020603050405020304" pitchFamily="18" charset="0"/>
            </a:endParaRPr>
          </a:p>
        </p:txBody>
      </p:sp>
      <p:sp>
        <p:nvSpPr>
          <p:cNvPr id="107" name="Content Placeholder 2"/>
          <p:cNvSpPr txBox="1">
            <a:spLocks noChangeAspect="1"/>
          </p:cNvSpPr>
          <p:nvPr/>
        </p:nvSpPr>
        <p:spPr>
          <a:xfrm flipH="1">
            <a:off x="12833" y="5227978"/>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endParaRPr lang="en-US" sz="1333" b="1" kern="0" dirty="0">
              <a:solidFill>
                <a:srgbClr val="FFFFFF"/>
              </a:solidFill>
              <a:latin typeface="Times New Roman" panose="02020603050405020304" pitchFamily="18" charset="0"/>
              <a:cs typeface="Times New Roman" panose="02020603050405020304" pitchFamily="18" charset="0"/>
            </a:endParaRPr>
          </a:p>
        </p:txBody>
      </p:sp>
      <p:sp>
        <p:nvSpPr>
          <p:cNvPr id="108" name="Content Placeholder 2"/>
          <p:cNvSpPr txBox="1">
            <a:spLocks noChangeAspect="1"/>
          </p:cNvSpPr>
          <p:nvPr/>
        </p:nvSpPr>
        <p:spPr>
          <a:xfrm flipH="1">
            <a:off x="227025" y="4251467"/>
            <a:ext cx="1320800"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FFFFFF"/>
                </a:solidFill>
                <a:latin typeface="Times New Roman" panose="02020603050405020304" pitchFamily="18" charset="0"/>
                <a:cs typeface="Times New Roman" panose="02020603050405020304" pitchFamily="18" charset="0"/>
              </a:rPr>
              <a:t> </a:t>
            </a:r>
          </a:p>
          <a:p>
            <a:pPr defTabSz="1219170"/>
            <a:r>
              <a:rPr lang="en-US" sz="1333" b="1" kern="0" dirty="0">
                <a:solidFill>
                  <a:srgbClr val="FFFFFF"/>
                </a:solidFill>
                <a:latin typeface="Times New Roman" panose="02020603050405020304" pitchFamily="18" charset="0"/>
                <a:cs typeface="Times New Roman" panose="02020603050405020304" pitchFamily="18" charset="0"/>
              </a:rPr>
              <a:t>ZMS</a:t>
            </a:r>
          </a:p>
        </p:txBody>
      </p:sp>
      <p:sp>
        <p:nvSpPr>
          <p:cNvPr id="110" name="Content Placeholder 2"/>
          <p:cNvSpPr txBox="1">
            <a:spLocks/>
          </p:cNvSpPr>
          <p:nvPr/>
        </p:nvSpPr>
        <p:spPr>
          <a:xfrm>
            <a:off x="135205" y="720814"/>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err="1">
                <a:solidFill>
                  <a:srgbClr val="494949"/>
                </a:solidFill>
                <a:latin typeface="Times New Roman" panose="02020603050405020304" pitchFamily="18" charset="0"/>
                <a:cs typeface="Times New Roman" panose="02020603050405020304" pitchFamily="18" charset="0"/>
              </a:rPr>
              <a:t>Surepay</a:t>
            </a:r>
            <a:endParaRPr lang="en-US" sz="1333" b="1" kern="0" dirty="0">
              <a:solidFill>
                <a:srgbClr val="494949"/>
              </a:solidFill>
              <a:latin typeface="Times New Roman" panose="02020603050405020304" pitchFamily="18" charset="0"/>
              <a:cs typeface="Times New Roman" panose="02020603050405020304" pitchFamily="18" charset="0"/>
            </a:endParaRPr>
          </a:p>
        </p:txBody>
      </p:sp>
      <p:sp>
        <p:nvSpPr>
          <p:cNvPr id="111" name="Content Placeholder 2"/>
          <p:cNvSpPr txBox="1">
            <a:spLocks/>
          </p:cNvSpPr>
          <p:nvPr/>
        </p:nvSpPr>
        <p:spPr>
          <a:xfrm>
            <a:off x="79245" y="988950"/>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BSCS</a:t>
            </a:r>
          </a:p>
        </p:txBody>
      </p:sp>
      <p:sp>
        <p:nvSpPr>
          <p:cNvPr id="112" name="Content Placeholder 2"/>
          <p:cNvSpPr txBox="1">
            <a:spLocks/>
          </p:cNvSpPr>
          <p:nvPr/>
        </p:nvSpPr>
        <p:spPr>
          <a:xfrm>
            <a:off x="74222" y="1227959"/>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HVR</a:t>
            </a:r>
          </a:p>
        </p:txBody>
      </p:sp>
      <p:sp>
        <p:nvSpPr>
          <p:cNvPr id="148" name="Content Placeholder 2"/>
          <p:cNvSpPr txBox="1">
            <a:spLocks/>
          </p:cNvSpPr>
          <p:nvPr/>
        </p:nvSpPr>
        <p:spPr>
          <a:xfrm>
            <a:off x="-257466" y="2951866"/>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NICE</a:t>
            </a:r>
          </a:p>
        </p:txBody>
      </p:sp>
      <p:sp>
        <p:nvSpPr>
          <p:cNvPr id="149" name="Content Placeholder 2"/>
          <p:cNvSpPr txBox="1">
            <a:spLocks/>
          </p:cNvSpPr>
          <p:nvPr/>
        </p:nvSpPr>
        <p:spPr>
          <a:xfrm>
            <a:off x="-352271" y="2402092"/>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err="1">
                <a:solidFill>
                  <a:srgbClr val="494949"/>
                </a:solidFill>
                <a:latin typeface="Times New Roman" panose="02020603050405020304" pitchFamily="18" charset="0"/>
                <a:cs typeface="Times New Roman" panose="02020603050405020304" pitchFamily="18" charset="0"/>
              </a:rPr>
              <a:t>Directmarketing</a:t>
            </a:r>
            <a:endParaRPr lang="en-US" sz="1333" b="1" kern="0" dirty="0">
              <a:solidFill>
                <a:srgbClr val="494949"/>
              </a:solidFill>
              <a:latin typeface="Times New Roman" panose="02020603050405020304" pitchFamily="18" charset="0"/>
              <a:cs typeface="Times New Roman" panose="02020603050405020304" pitchFamily="18" charset="0"/>
            </a:endParaRPr>
          </a:p>
        </p:txBody>
      </p:sp>
      <p:sp>
        <p:nvSpPr>
          <p:cNvPr id="150" name="Content Placeholder 2"/>
          <p:cNvSpPr txBox="1">
            <a:spLocks/>
          </p:cNvSpPr>
          <p:nvPr/>
        </p:nvSpPr>
        <p:spPr>
          <a:xfrm>
            <a:off x="-356722" y="2079156"/>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err="1">
                <a:solidFill>
                  <a:srgbClr val="494949"/>
                </a:solidFill>
                <a:latin typeface="Times New Roman" panose="02020603050405020304" pitchFamily="18" charset="0"/>
                <a:cs typeface="Times New Roman" panose="02020603050405020304" pitchFamily="18" charset="0"/>
              </a:rPr>
              <a:t>Checkroaming</a:t>
            </a:r>
            <a:endParaRPr lang="en-US" sz="1333" b="1" kern="0" dirty="0">
              <a:solidFill>
                <a:srgbClr val="494949"/>
              </a:solidFill>
              <a:latin typeface="Times New Roman" panose="02020603050405020304" pitchFamily="18" charset="0"/>
              <a:cs typeface="Times New Roman" panose="02020603050405020304" pitchFamily="18" charset="0"/>
            </a:endParaRPr>
          </a:p>
        </p:txBody>
      </p:sp>
      <p:sp>
        <p:nvSpPr>
          <p:cNvPr id="152" name="Content Placeholder 2"/>
          <p:cNvSpPr txBox="1">
            <a:spLocks/>
          </p:cNvSpPr>
          <p:nvPr/>
        </p:nvSpPr>
        <p:spPr>
          <a:xfrm>
            <a:off x="-184837" y="1772090"/>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UCCS(</a:t>
            </a:r>
            <a:r>
              <a:rPr lang="en-US" sz="1333" b="1" kern="0" dirty="0" err="1">
                <a:solidFill>
                  <a:srgbClr val="494949"/>
                </a:solidFill>
                <a:latin typeface="Times New Roman" panose="02020603050405020304" pitchFamily="18" charset="0"/>
                <a:cs typeface="Times New Roman" panose="02020603050405020304" pitchFamily="18" charset="0"/>
              </a:rPr>
              <a:t>cdr</a:t>
            </a:r>
            <a:r>
              <a:rPr lang="en-US" sz="1333" b="1" kern="0" dirty="0">
                <a:solidFill>
                  <a:srgbClr val="494949"/>
                </a:solidFill>
                <a:latin typeface="Times New Roman" panose="02020603050405020304" pitchFamily="18" charset="0"/>
                <a:cs typeface="Times New Roman" panose="02020603050405020304" pitchFamily="18" charset="0"/>
              </a:rPr>
              <a:t>)</a:t>
            </a:r>
          </a:p>
        </p:txBody>
      </p:sp>
      <p:sp>
        <p:nvSpPr>
          <p:cNvPr id="156" name="Content Placeholder 2"/>
          <p:cNvSpPr txBox="1">
            <a:spLocks/>
          </p:cNvSpPr>
          <p:nvPr/>
        </p:nvSpPr>
        <p:spPr>
          <a:xfrm>
            <a:off x="-218722" y="3632863"/>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a:solidFill>
                  <a:srgbClr val="494949"/>
                </a:solidFill>
                <a:latin typeface="Times New Roman" panose="02020603050405020304" pitchFamily="18" charset="0"/>
                <a:cs typeface="Times New Roman" panose="02020603050405020304" pitchFamily="18" charset="0"/>
              </a:rPr>
              <a:t>SMS</a:t>
            </a:r>
          </a:p>
        </p:txBody>
      </p:sp>
      <p:sp>
        <p:nvSpPr>
          <p:cNvPr id="157" name="Content Placeholder 2"/>
          <p:cNvSpPr txBox="1">
            <a:spLocks/>
          </p:cNvSpPr>
          <p:nvPr/>
        </p:nvSpPr>
        <p:spPr>
          <a:xfrm>
            <a:off x="-29977" y="5168900"/>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err="1">
                <a:solidFill>
                  <a:srgbClr val="494949"/>
                </a:solidFill>
                <a:latin typeface="Times New Roman" panose="02020603050405020304" pitchFamily="18" charset="0"/>
                <a:cs typeface="Times New Roman" panose="02020603050405020304" pitchFamily="18" charset="0"/>
              </a:rPr>
              <a:t>Zabbix</a:t>
            </a:r>
            <a:endParaRPr lang="en-US" sz="1333" b="1" kern="0" dirty="0">
              <a:solidFill>
                <a:srgbClr val="494949"/>
              </a:solidFill>
              <a:latin typeface="Times New Roman" panose="02020603050405020304" pitchFamily="18" charset="0"/>
              <a:cs typeface="Times New Roman" panose="02020603050405020304" pitchFamily="18" charset="0"/>
            </a:endParaRPr>
          </a:p>
        </p:txBody>
      </p:sp>
      <p:sp>
        <p:nvSpPr>
          <p:cNvPr id="158" name="Content Placeholder 2"/>
          <p:cNvSpPr txBox="1">
            <a:spLocks/>
          </p:cNvSpPr>
          <p:nvPr/>
        </p:nvSpPr>
        <p:spPr>
          <a:xfrm>
            <a:off x="-193950" y="4245304"/>
            <a:ext cx="1995268" cy="798632"/>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defTabSz="1219170"/>
            <a:r>
              <a:rPr lang="en-US" sz="1333" b="1" kern="0" dirty="0">
                <a:solidFill>
                  <a:srgbClr val="494949"/>
                </a:solidFill>
                <a:latin typeface="Times New Roman" panose="02020603050405020304" pitchFamily="18" charset="0"/>
                <a:cs typeface="Times New Roman" panose="02020603050405020304" pitchFamily="18" charset="0"/>
              </a:rPr>
              <a:t> </a:t>
            </a:r>
          </a:p>
          <a:p>
            <a:pPr defTabSz="1219170"/>
            <a:r>
              <a:rPr lang="en-US" sz="1333" b="1" kern="0" dirty="0" err="1">
                <a:solidFill>
                  <a:srgbClr val="494949"/>
                </a:solidFill>
                <a:latin typeface="Times New Roman" panose="02020603050405020304" pitchFamily="18" charset="0"/>
                <a:cs typeface="Times New Roman" panose="02020603050405020304" pitchFamily="18" charset="0"/>
              </a:rPr>
              <a:t>Temuulel</a:t>
            </a:r>
            <a:endParaRPr lang="en-US" sz="1333" b="1" kern="0" dirty="0">
              <a:solidFill>
                <a:srgbClr val="49494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4638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290" y="673117"/>
            <a:ext cx="5564582" cy="290652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290" y="3772642"/>
            <a:ext cx="5552750" cy="2788296"/>
          </a:xfrm>
          <a:prstGeom prst="rect">
            <a:avLst/>
          </a:prstGeom>
        </p:spPr>
      </p:pic>
      <p:sp>
        <p:nvSpPr>
          <p:cNvPr id="93" name="Text Placeholder 1"/>
          <p:cNvSpPr txBox="1"/>
          <p:nvPr/>
        </p:nvSpPr>
        <p:spPr>
          <a:xfrm>
            <a:off x="3020695" y="0"/>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800" dirty="0">
                <a:solidFill>
                  <a:schemeClr val="tx1"/>
                </a:solidFill>
                <a:latin typeface="Arial" panose="020B0604020202020204" pitchFamily="34" charset="0"/>
                <a:cs typeface="Arial" panose="020B0604020202020204" pitchFamily="34" charset="0"/>
              </a:rPr>
              <a:t>   </a:t>
            </a:r>
            <a:r>
              <a:rPr lang="en-US" altLang="ko-KR" sz="3400" dirty="0">
                <a:solidFill>
                  <a:schemeClr val="tx1"/>
                </a:solidFill>
                <a:latin typeface="Arial" panose="020B0604020202020204" pitchFamily="34" charset="0"/>
                <a:cs typeface="Arial" panose="020B0604020202020204" pitchFamily="34" charset="0"/>
              </a:rPr>
              <a:t>																				</a:t>
            </a:r>
            <a:r>
              <a:rPr lang="en-US" altLang="en-US" sz="9600" b="1" dirty="0">
                <a:solidFill>
                  <a:schemeClr val="tx1"/>
                </a:solidFill>
                <a:latin typeface="Times New Roman" panose="02020603050405020304" pitchFamily="18" charset="0"/>
                <a:cs typeface="Times New Roman" panose="02020603050405020304" pitchFamily="18" charset="0"/>
              </a:rPr>
              <a:t>Систем хяналт</a:t>
            </a:r>
            <a:r>
              <a:rPr lang="en-US" altLang="ko-KR" sz="3400" dirty="0">
                <a:solidFill>
                  <a:schemeClr val="tx1"/>
                </a:solidFill>
                <a:latin typeface="Arial" panose="020B0604020202020204" pitchFamily="34" charset="0"/>
                <a:cs typeface="Arial" panose="020B0604020202020204" pitchFamily="34" charset="0"/>
              </a:rPr>
              <a:t>																		</a:t>
            </a:r>
            <a:endParaRPr lang="ko-KR" altLang="en-US" sz="3400" dirty="0">
              <a:solidFill>
                <a:schemeClr val="tx1"/>
              </a:solidFill>
              <a:latin typeface="Arial" panose="020B0604020202020204" pitchFamily="34" charset="0"/>
              <a:cs typeface="Arial" panose="020B0604020202020204" pitchFamily="34" charset="0"/>
            </a:endParaRPr>
          </a:p>
        </p:txBody>
      </p:sp>
      <p:sp>
        <p:nvSpPr>
          <p:cNvPr id="7" name="AutoShape 2" descr="File:Zabbix logo.svg - Wikimedia Commons"/>
          <p:cNvSpPr>
            <a:spLocks noChangeAspect="1" noChangeArrowheads="1"/>
          </p:cNvSpPr>
          <p:nvPr/>
        </p:nvSpPr>
        <p:spPr bwMode="auto">
          <a:xfrm>
            <a:off x="1256714" y="607519"/>
            <a:ext cx="131199" cy="1311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defTabSz="1219200">
              <a:buClr>
                <a:srgbClr val="000000"/>
              </a:buClr>
            </a:pPr>
            <a:endParaRPr lang="en-US" sz="1865" kern="0">
              <a:solidFill>
                <a:srgbClr val="000000"/>
              </a:solidFill>
              <a:latin typeface="Arial" panose="020B0604020202020204"/>
              <a:cs typeface="Arial" panose="020B0604020202020204"/>
              <a:sym typeface="Arial" panose="020B0604020202020204"/>
            </a:endParaRPr>
          </a:p>
        </p:txBody>
      </p:sp>
      <p:sp>
        <p:nvSpPr>
          <p:cNvPr id="8" name="AutoShape 4" descr="File:Zabbix logo.svg - Wikimedia Commons"/>
          <p:cNvSpPr>
            <a:spLocks noChangeAspect="1" noChangeArrowheads="1"/>
          </p:cNvSpPr>
          <p:nvPr/>
        </p:nvSpPr>
        <p:spPr bwMode="auto">
          <a:xfrm>
            <a:off x="1459914" y="810719"/>
            <a:ext cx="131199" cy="1311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defTabSz="1219200">
              <a:buClr>
                <a:srgbClr val="000000"/>
              </a:buClr>
            </a:pPr>
            <a:endParaRPr lang="en-US" sz="1865" kern="0">
              <a:solidFill>
                <a:srgbClr val="000000"/>
              </a:solidFill>
              <a:latin typeface="Arial" panose="020B0604020202020204"/>
              <a:cs typeface="Arial" panose="020B0604020202020204"/>
              <a:sym typeface="Arial" panose="020B0604020202020204"/>
            </a:endParaRPr>
          </a:p>
        </p:txBody>
      </p:sp>
      <p:pic>
        <p:nvPicPr>
          <p:cNvPr id="2054" name="Picture 6" descr="Zabb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290" y="787630"/>
            <a:ext cx="1283287" cy="3444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Zabbix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289" y="3772642"/>
            <a:ext cx="1283287" cy="3444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6109737" y="738718"/>
            <a:ext cx="5511973" cy="2906525"/>
          </a:xfrm>
          <a:prstGeom prst="rect">
            <a:avLst/>
          </a:prstGeom>
        </p:spPr>
      </p:pic>
      <p:pic>
        <p:nvPicPr>
          <p:cNvPr id="15" name="Picture 4" descr="VOO - Apps on Google Pla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46359" y="673117"/>
            <a:ext cx="1489088" cy="11823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0205" y="3772643"/>
            <a:ext cx="5511972" cy="2788295"/>
          </a:xfrm>
          <a:prstGeom prst="rect">
            <a:avLst/>
          </a:prstGeom>
        </p:spPr>
      </p:pic>
      <p:pic>
        <p:nvPicPr>
          <p:cNvPr id="13" name="Picture 12"/>
          <p:cNvPicPr>
            <a:picLocks noChangeAspect="1"/>
          </p:cNvPicPr>
          <p:nvPr/>
        </p:nvPicPr>
        <p:blipFill>
          <a:blip r:embed="rId10"/>
          <a:stretch>
            <a:fillRect/>
          </a:stretch>
        </p:blipFill>
        <p:spPr>
          <a:xfrm>
            <a:off x="9704254" y="3772643"/>
            <a:ext cx="2195744" cy="10203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9e6994b-0242-4364-83db-a7727f7d5359}" enabled="1" method="Standard" siteId="{ca63e652-8b2e-4e0e-8b69-1fd46774bdeb}" removed="0"/>
</clbl:labelList>
</file>

<file path=docProps/app.xml><?xml version="1.0" encoding="utf-8"?>
<Properties xmlns="http://schemas.openxmlformats.org/officeDocument/2006/extended-properties" xmlns:vt="http://schemas.openxmlformats.org/officeDocument/2006/docPropsVTypes">
  <TotalTime>1319</TotalTime>
  <Words>1596</Words>
  <Application>Microsoft Office PowerPoint</Application>
  <PresentationFormat>Widescreen</PresentationFormat>
  <Paragraphs>310</Paragraphs>
  <Slides>27</Slides>
  <Notes>25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vt:i4>
      </vt:variant>
    </vt:vector>
  </HeadingPairs>
  <TitlesOfParts>
    <vt:vector size="42" baseType="lpstr">
      <vt:lpstr>맑은 고딕</vt:lpstr>
      <vt:lpstr>맑은 고딕</vt:lpstr>
      <vt:lpstr>Arial</vt:lpstr>
      <vt:lpstr>Barlow Semi Condensed</vt:lpstr>
      <vt:lpstr>Bookman Old Style</vt:lpstr>
      <vt:lpstr>Calibri</vt:lpstr>
      <vt:lpstr>Calibri Light</vt:lpstr>
      <vt:lpstr>Century Gothic</vt:lpstr>
      <vt:lpstr>Mongolian Baiti</vt:lpstr>
      <vt:lpstr>Sarala</vt:lpstr>
      <vt:lpstr>Segoe UI</vt:lpstr>
      <vt:lpstr>Times New Roman</vt:lpstr>
      <vt:lpstr>Wingdings</vt:lpstr>
      <vt:lpstr>Work Sans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Nairamdal Battulga</dc:creator>
  <cp:lastModifiedBy>Javkhlantugs Boldbaatar</cp:lastModifiedBy>
  <cp:revision>655</cp:revision>
  <dcterms:created xsi:type="dcterms:W3CDTF">2021-05-04T02:15:00Z</dcterms:created>
  <dcterms:modified xsi:type="dcterms:W3CDTF">2024-12-24T16:12:31Z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553B9E08311C4F45BFA0209E6117689A</vt:lpwstr>
  </property>
  <property fmtid="{D5CDD505-2E9C-101B-9397-08002B2CF9AE}" pid="3" name="KSOProductBuildVer">
    <vt:lpwstr>1033-11.2.0.11417</vt:lpwstr>
  </property>
</Properties>
</file>